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8" r:id="rId3"/>
    <p:sldId id="271" r:id="rId4"/>
    <p:sldId id="265" r:id="rId5"/>
    <p:sldId id="270" r:id="rId6"/>
    <p:sldId id="266" r:id="rId7"/>
    <p:sldId id="256" r:id="rId8"/>
    <p:sldId id="257" r:id="rId9"/>
    <p:sldId id="258" r:id="rId10"/>
    <p:sldId id="259" r:id="rId11"/>
    <p:sldId id="260" r:id="rId12"/>
    <p:sldId id="261" r:id="rId13"/>
    <p:sldId id="262" r:id="rId14"/>
    <p:sldId id="263" r:id="rId15"/>
    <p:sldId id="264"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8" autoAdjust="0"/>
    <p:restoredTop sz="94660"/>
  </p:normalViewPr>
  <p:slideViewPr>
    <p:cSldViewPr snapToGrid="0">
      <p:cViewPr>
        <p:scale>
          <a:sx n="66" d="100"/>
          <a:sy n="66" d="100"/>
        </p:scale>
        <p:origin x="590"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D1AEB-D8BA-76DA-D084-98337B9923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5621780-DE34-CCFF-88B8-22B168733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D0E248-A65C-3B6C-FA9F-1995524B7718}"/>
              </a:ext>
            </a:extLst>
          </p:cNvPr>
          <p:cNvSpPr>
            <a:spLocks noGrp="1"/>
          </p:cNvSpPr>
          <p:nvPr>
            <p:ph type="dt" sz="half" idx="10"/>
          </p:nvPr>
        </p:nvSpPr>
        <p:spPr/>
        <p:txBody>
          <a:bodyPr/>
          <a:lstStyle/>
          <a:p>
            <a:fld id="{34EA7E55-6E9B-4048-8A7C-285F30AE2D45}" type="datetimeFigureOut">
              <a:rPr lang="en-IN" smtClean="0"/>
              <a:t>02-07-2025</a:t>
            </a:fld>
            <a:endParaRPr lang="en-IN"/>
          </a:p>
        </p:txBody>
      </p:sp>
      <p:sp>
        <p:nvSpPr>
          <p:cNvPr id="5" name="Footer Placeholder 4">
            <a:extLst>
              <a:ext uri="{FF2B5EF4-FFF2-40B4-BE49-F238E27FC236}">
                <a16:creationId xmlns:a16="http://schemas.microsoft.com/office/drawing/2014/main" id="{E0A19B4C-26C1-4655-8EFA-B475BF5B9B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8904C4-3B20-8DF1-4E5F-46BC00E58317}"/>
              </a:ext>
            </a:extLst>
          </p:cNvPr>
          <p:cNvSpPr>
            <a:spLocks noGrp="1"/>
          </p:cNvSpPr>
          <p:nvPr>
            <p:ph type="sldNum" sz="quarter" idx="12"/>
          </p:nvPr>
        </p:nvSpPr>
        <p:spPr/>
        <p:txBody>
          <a:bodyPr/>
          <a:lstStyle/>
          <a:p>
            <a:fld id="{24F3CDC7-0743-40A8-A473-E995EA85C3D1}" type="slidenum">
              <a:rPr lang="en-IN" smtClean="0"/>
              <a:t>‹#›</a:t>
            </a:fld>
            <a:endParaRPr lang="en-IN"/>
          </a:p>
        </p:txBody>
      </p:sp>
    </p:spTree>
    <p:extLst>
      <p:ext uri="{BB962C8B-B14F-4D97-AF65-F5344CB8AC3E}">
        <p14:creationId xmlns:p14="http://schemas.microsoft.com/office/powerpoint/2010/main" val="236316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F746-777D-C277-DCB2-0B8B448DF1C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2E50E7-6042-CEA5-C492-9D31C38943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7F11D4-6AA0-EF3F-961E-F11B31A81884}"/>
              </a:ext>
            </a:extLst>
          </p:cNvPr>
          <p:cNvSpPr>
            <a:spLocks noGrp="1"/>
          </p:cNvSpPr>
          <p:nvPr>
            <p:ph type="dt" sz="half" idx="10"/>
          </p:nvPr>
        </p:nvSpPr>
        <p:spPr/>
        <p:txBody>
          <a:bodyPr/>
          <a:lstStyle/>
          <a:p>
            <a:fld id="{34EA7E55-6E9B-4048-8A7C-285F30AE2D45}" type="datetimeFigureOut">
              <a:rPr lang="en-IN" smtClean="0"/>
              <a:t>02-07-2025</a:t>
            </a:fld>
            <a:endParaRPr lang="en-IN"/>
          </a:p>
        </p:txBody>
      </p:sp>
      <p:sp>
        <p:nvSpPr>
          <p:cNvPr id="5" name="Footer Placeholder 4">
            <a:extLst>
              <a:ext uri="{FF2B5EF4-FFF2-40B4-BE49-F238E27FC236}">
                <a16:creationId xmlns:a16="http://schemas.microsoft.com/office/drawing/2014/main" id="{C8C3486B-9872-C614-E0B2-CB383FF908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F7E65F-CC89-C92B-D27C-1A7DAF9FB792}"/>
              </a:ext>
            </a:extLst>
          </p:cNvPr>
          <p:cNvSpPr>
            <a:spLocks noGrp="1"/>
          </p:cNvSpPr>
          <p:nvPr>
            <p:ph type="sldNum" sz="quarter" idx="12"/>
          </p:nvPr>
        </p:nvSpPr>
        <p:spPr/>
        <p:txBody>
          <a:bodyPr/>
          <a:lstStyle/>
          <a:p>
            <a:fld id="{24F3CDC7-0743-40A8-A473-E995EA85C3D1}" type="slidenum">
              <a:rPr lang="en-IN" smtClean="0"/>
              <a:t>‹#›</a:t>
            </a:fld>
            <a:endParaRPr lang="en-IN"/>
          </a:p>
        </p:txBody>
      </p:sp>
    </p:spTree>
    <p:extLst>
      <p:ext uri="{BB962C8B-B14F-4D97-AF65-F5344CB8AC3E}">
        <p14:creationId xmlns:p14="http://schemas.microsoft.com/office/powerpoint/2010/main" val="1510363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18B903-53BD-8E12-ACAD-C412404F28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1FBD80-1023-2013-E830-4B19C4A55F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D59427-2E02-D796-F69B-1D36B0F3CC4A}"/>
              </a:ext>
            </a:extLst>
          </p:cNvPr>
          <p:cNvSpPr>
            <a:spLocks noGrp="1"/>
          </p:cNvSpPr>
          <p:nvPr>
            <p:ph type="dt" sz="half" idx="10"/>
          </p:nvPr>
        </p:nvSpPr>
        <p:spPr/>
        <p:txBody>
          <a:bodyPr/>
          <a:lstStyle/>
          <a:p>
            <a:fld id="{34EA7E55-6E9B-4048-8A7C-285F30AE2D45}" type="datetimeFigureOut">
              <a:rPr lang="en-IN" smtClean="0"/>
              <a:t>02-07-2025</a:t>
            </a:fld>
            <a:endParaRPr lang="en-IN"/>
          </a:p>
        </p:txBody>
      </p:sp>
      <p:sp>
        <p:nvSpPr>
          <p:cNvPr id="5" name="Footer Placeholder 4">
            <a:extLst>
              <a:ext uri="{FF2B5EF4-FFF2-40B4-BE49-F238E27FC236}">
                <a16:creationId xmlns:a16="http://schemas.microsoft.com/office/drawing/2014/main" id="{5FDB9B43-8ADD-67F5-5763-38065B09AA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4BED84-86E9-4382-6CCE-107BAF16080C}"/>
              </a:ext>
            </a:extLst>
          </p:cNvPr>
          <p:cNvSpPr>
            <a:spLocks noGrp="1"/>
          </p:cNvSpPr>
          <p:nvPr>
            <p:ph type="sldNum" sz="quarter" idx="12"/>
          </p:nvPr>
        </p:nvSpPr>
        <p:spPr/>
        <p:txBody>
          <a:bodyPr/>
          <a:lstStyle/>
          <a:p>
            <a:fld id="{24F3CDC7-0743-40A8-A473-E995EA85C3D1}" type="slidenum">
              <a:rPr lang="en-IN" smtClean="0"/>
              <a:t>‹#›</a:t>
            </a:fld>
            <a:endParaRPr lang="en-IN"/>
          </a:p>
        </p:txBody>
      </p:sp>
    </p:spTree>
    <p:extLst>
      <p:ext uri="{BB962C8B-B14F-4D97-AF65-F5344CB8AC3E}">
        <p14:creationId xmlns:p14="http://schemas.microsoft.com/office/powerpoint/2010/main" val="1581803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E8E7-99EE-886A-AD10-2655EC550A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47E186-EA15-8F28-6672-926B737287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23B6A8-B6A6-420C-455D-7356C658B398}"/>
              </a:ext>
            </a:extLst>
          </p:cNvPr>
          <p:cNvSpPr>
            <a:spLocks noGrp="1"/>
          </p:cNvSpPr>
          <p:nvPr>
            <p:ph type="dt" sz="half" idx="10"/>
          </p:nvPr>
        </p:nvSpPr>
        <p:spPr/>
        <p:txBody>
          <a:bodyPr/>
          <a:lstStyle/>
          <a:p>
            <a:fld id="{34EA7E55-6E9B-4048-8A7C-285F30AE2D45}" type="datetimeFigureOut">
              <a:rPr lang="en-IN" smtClean="0"/>
              <a:t>02-07-2025</a:t>
            </a:fld>
            <a:endParaRPr lang="en-IN"/>
          </a:p>
        </p:txBody>
      </p:sp>
      <p:sp>
        <p:nvSpPr>
          <p:cNvPr id="5" name="Footer Placeholder 4">
            <a:extLst>
              <a:ext uri="{FF2B5EF4-FFF2-40B4-BE49-F238E27FC236}">
                <a16:creationId xmlns:a16="http://schemas.microsoft.com/office/drawing/2014/main" id="{D47971FC-8922-44E4-DFE6-720113CB1A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63CCBB-A2F7-7E58-EE25-F8327DB91146}"/>
              </a:ext>
            </a:extLst>
          </p:cNvPr>
          <p:cNvSpPr>
            <a:spLocks noGrp="1"/>
          </p:cNvSpPr>
          <p:nvPr>
            <p:ph type="sldNum" sz="quarter" idx="12"/>
          </p:nvPr>
        </p:nvSpPr>
        <p:spPr/>
        <p:txBody>
          <a:bodyPr/>
          <a:lstStyle/>
          <a:p>
            <a:fld id="{24F3CDC7-0743-40A8-A473-E995EA85C3D1}" type="slidenum">
              <a:rPr lang="en-IN" smtClean="0"/>
              <a:t>‹#›</a:t>
            </a:fld>
            <a:endParaRPr lang="en-IN"/>
          </a:p>
        </p:txBody>
      </p:sp>
    </p:spTree>
    <p:extLst>
      <p:ext uri="{BB962C8B-B14F-4D97-AF65-F5344CB8AC3E}">
        <p14:creationId xmlns:p14="http://schemas.microsoft.com/office/powerpoint/2010/main" val="368146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CC3B-E51E-6A69-71FE-109F98A0F1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9A9905-6382-7624-3EAD-409857592D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08E6EF-F668-F083-CB70-447A41BADF02}"/>
              </a:ext>
            </a:extLst>
          </p:cNvPr>
          <p:cNvSpPr>
            <a:spLocks noGrp="1"/>
          </p:cNvSpPr>
          <p:nvPr>
            <p:ph type="dt" sz="half" idx="10"/>
          </p:nvPr>
        </p:nvSpPr>
        <p:spPr/>
        <p:txBody>
          <a:bodyPr/>
          <a:lstStyle/>
          <a:p>
            <a:fld id="{34EA7E55-6E9B-4048-8A7C-285F30AE2D45}" type="datetimeFigureOut">
              <a:rPr lang="en-IN" smtClean="0"/>
              <a:t>02-07-2025</a:t>
            </a:fld>
            <a:endParaRPr lang="en-IN"/>
          </a:p>
        </p:txBody>
      </p:sp>
      <p:sp>
        <p:nvSpPr>
          <p:cNvPr id="5" name="Footer Placeholder 4">
            <a:extLst>
              <a:ext uri="{FF2B5EF4-FFF2-40B4-BE49-F238E27FC236}">
                <a16:creationId xmlns:a16="http://schemas.microsoft.com/office/drawing/2014/main" id="{FD266F51-E35F-0EA7-C570-CE7FFDEEAE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C0C718-475D-0C29-108D-22298BD2B0F8}"/>
              </a:ext>
            </a:extLst>
          </p:cNvPr>
          <p:cNvSpPr>
            <a:spLocks noGrp="1"/>
          </p:cNvSpPr>
          <p:nvPr>
            <p:ph type="sldNum" sz="quarter" idx="12"/>
          </p:nvPr>
        </p:nvSpPr>
        <p:spPr/>
        <p:txBody>
          <a:bodyPr/>
          <a:lstStyle/>
          <a:p>
            <a:fld id="{24F3CDC7-0743-40A8-A473-E995EA85C3D1}" type="slidenum">
              <a:rPr lang="en-IN" smtClean="0"/>
              <a:t>‹#›</a:t>
            </a:fld>
            <a:endParaRPr lang="en-IN"/>
          </a:p>
        </p:txBody>
      </p:sp>
    </p:spTree>
    <p:extLst>
      <p:ext uri="{BB962C8B-B14F-4D97-AF65-F5344CB8AC3E}">
        <p14:creationId xmlns:p14="http://schemas.microsoft.com/office/powerpoint/2010/main" val="21815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ECB9-1A59-CEC2-CEA0-8D431F6500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1F43D6-2A62-8835-0457-AF9C509324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79ADEC-DDD7-6D51-6D5C-0F7E48209D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24078E2-E8A2-C002-C6E0-701A14166DCB}"/>
              </a:ext>
            </a:extLst>
          </p:cNvPr>
          <p:cNvSpPr>
            <a:spLocks noGrp="1"/>
          </p:cNvSpPr>
          <p:nvPr>
            <p:ph type="dt" sz="half" idx="10"/>
          </p:nvPr>
        </p:nvSpPr>
        <p:spPr/>
        <p:txBody>
          <a:bodyPr/>
          <a:lstStyle/>
          <a:p>
            <a:fld id="{34EA7E55-6E9B-4048-8A7C-285F30AE2D45}" type="datetimeFigureOut">
              <a:rPr lang="en-IN" smtClean="0"/>
              <a:t>02-07-2025</a:t>
            </a:fld>
            <a:endParaRPr lang="en-IN"/>
          </a:p>
        </p:txBody>
      </p:sp>
      <p:sp>
        <p:nvSpPr>
          <p:cNvPr id="6" name="Footer Placeholder 5">
            <a:extLst>
              <a:ext uri="{FF2B5EF4-FFF2-40B4-BE49-F238E27FC236}">
                <a16:creationId xmlns:a16="http://schemas.microsoft.com/office/drawing/2014/main" id="{4D4DEAC6-9F53-64AF-1D82-D5F88C7807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EF642C-C181-E901-A975-870E90AFB6E5}"/>
              </a:ext>
            </a:extLst>
          </p:cNvPr>
          <p:cNvSpPr>
            <a:spLocks noGrp="1"/>
          </p:cNvSpPr>
          <p:nvPr>
            <p:ph type="sldNum" sz="quarter" idx="12"/>
          </p:nvPr>
        </p:nvSpPr>
        <p:spPr/>
        <p:txBody>
          <a:bodyPr/>
          <a:lstStyle/>
          <a:p>
            <a:fld id="{24F3CDC7-0743-40A8-A473-E995EA85C3D1}" type="slidenum">
              <a:rPr lang="en-IN" smtClean="0"/>
              <a:t>‹#›</a:t>
            </a:fld>
            <a:endParaRPr lang="en-IN"/>
          </a:p>
        </p:txBody>
      </p:sp>
    </p:spTree>
    <p:extLst>
      <p:ext uri="{BB962C8B-B14F-4D97-AF65-F5344CB8AC3E}">
        <p14:creationId xmlns:p14="http://schemas.microsoft.com/office/powerpoint/2010/main" val="3853369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8017A-6FE9-8C5D-C850-CA15D7BB05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3FB8E8-F0EB-F1D2-9881-A1E6129786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C2018F-7186-2E80-8D14-0F8F4C148F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C3DA0DC-6612-C3D9-D841-3E0F67149C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C0672F-10D5-2410-30D2-1F80ECDAC5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D5C7924-5888-9164-8C93-4420098F2AED}"/>
              </a:ext>
            </a:extLst>
          </p:cNvPr>
          <p:cNvSpPr>
            <a:spLocks noGrp="1"/>
          </p:cNvSpPr>
          <p:nvPr>
            <p:ph type="dt" sz="half" idx="10"/>
          </p:nvPr>
        </p:nvSpPr>
        <p:spPr/>
        <p:txBody>
          <a:bodyPr/>
          <a:lstStyle/>
          <a:p>
            <a:fld id="{34EA7E55-6E9B-4048-8A7C-285F30AE2D45}" type="datetimeFigureOut">
              <a:rPr lang="en-IN" smtClean="0"/>
              <a:t>02-07-2025</a:t>
            </a:fld>
            <a:endParaRPr lang="en-IN"/>
          </a:p>
        </p:txBody>
      </p:sp>
      <p:sp>
        <p:nvSpPr>
          <p:cNvPr id="8" name="Footer Placeholder 7">
            <a:extLst>
              <a:ext uri="{FF2B5EF4-FFF2-40B4-BE49-F238E27FC236}">
                <a16:creationId xmlns:a16="http://schemas.microsoft.com/office/drawing/2014/main" id="{6C6B5E63-099D-C05B-F1FC-E087F6641B8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C9D15BC-EAD4-8BC9-D0A9-D894107EA8DA}"/>
              </a:ext>
            </a:extLst>
          </p:cNvPr>
          <p:cNvSpPr>
            <a:spLocks noGrp="1"/>
          </p:cNvSpPr>
          <p:nvPr>
            <p:ph type="sldNum" sz="quarter" idx="12"/>
          </p:nvPr>
        </p:nvSpPr>
        <p:spPr/>
        <p:txBody>
          <a:bodyPr/>
          <a:lstStyle/>
          <a:p>
            <a:fld id="{24F3CDC7-0743-40A8-A473-E995EA85C3D1}" type="slidenum">
              <a:rPr lang="en-IN" smtClean="0"/>
              <a:t>‹#›</a:t>
            </a:fld>
            <a:endParaRPr lang="en-IN"/>
          </a:p>
        </p:txBody>
      </p:sp>
    </p:spTree>
    <p:extLst>
      <p:ext uri="{BB962C8B-B14F-4D97-AF65-F5344CB8AC3E}">
        <p14:creationId xmlns:p14="http://schemas.microsoft.com/office/powerpoint/2010/main" val="330329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7BDD-3E4C-E5F9-7BF7-0357C95EFA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FE2B2FB-5E0B-DC7A-F2F9-A4B003511BD2}"/>
              </a:ext>
            </a:extLst>
          </p:cNvPr>
          <p:cNvSpPr>
            <a:spLocks noGrp="1"/>
          </p:cNvSpPr>
          <p:nvPr>
            <p:ph type="dt" sz="half" idx="10"/>
          </p:nvPr>
        </p:nvSpPr>
        <p:spPr/>
        <p:txBody>
          <a:bodyPr/>
          <a:lstStyle/>
          <a:p>
            <a:fld id="{34EA7E55-6E9B-4048-8A7C-285F30AE2D45}" type="datetimeFigureOut">
              <a:rPr lang="en-IN" smtClean="0"/>
              <a:t>02-07-2025</a:t>
            </a:fld>
            <a:endParaRPr lang="en-IN"/>
          </a:p>
        </p:txBody>
      </p:sp>
      <p:sp>
        <p:nvSpPr>
          <p:cNvPr id="4" name="Footer Placeholder 3">
            <a:extLst>
              <a:ext uri="{FF2B5EF4-FFF2-40B4-BE49-F238E27FC236}">
                <a16:creationId xmlns:a16="http://schemas.microsoft.com/office/drawing/2014/main" id="{E1E64064-D48C-A67B-17A3-009CE00F1C0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7E63863-C0E9-EC58-4801-4B9CB3B22EE6}"/>
              </a:ext>
            </a:extLst>
          </p:cNvPr>
          <p:cNvSpPr>
            <a:spLocks noGrp="1"/>
          </p:cNvSpPr>
          <p:nvPr>
            <p:ph type="sldNum" sz="quarter" idx="12"/>
          </p:nvPr>
        </p:nvSpPr>
        <p:spPr/>
        <p:txBody>
          <a:bodyPr/>
          <a:lstStyle/>
          <a:p>
            <a:fld id="{24F3CDC7-0743-40A8-A473-E995EA85C3D1}" type="slidenum">
              <a:rPr lang="en-IN" smtClean="0"/>
              <a:t>‹#›</a:t>
            </a:fld>
            <a:endParaRPr lang="en-IN"/>
          </a:p>
        </p:txBody>
      </p:sp>
    </p:spTree>
    <p:extLst>
      <p:ext uri="{BB962C8B-B14F-4D97-AF65-F5344CB8AC3E}">
        <p14:creationId xmlns:p14="http://schemas.microsoft.com/office/powerpoint/2010/main" val="3575154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A26D2-B507-3E73-A45D-FCF0E1C626CA}"/>
              </a:ext>
            </a:extLst>
          </p:cNvPr>
          <p:cNvSpPr>
            <a:spLocks noGrp="1"/>
          </p:cNvSpPr>
          <p:nvPr>
            <p:ph type="dt" sz="half" idx="10"/>
          </p:nvPr>
        </p:nvSpPr>
        <p:spPr/>
        <p:txBody>
          <a:bodyPr/>
          <a:lstStyle/>
          <a:p>
            <a:fld id="{34EA7E55-6E9B-4048-8A7C-285F30AE2D45}" type="datetimeFigureOut">
              <a:rPr lang="en-IN" smtClean="0"/>
              <a:t>02-07-2025</a:t>
            </a:fld>
            <a:endParaRPr lang="en-IN"/>
          </a:p>
        </p:txBody>
      </p:sp>
      <p:sp>
        <p:nvSpPr>
          <p:cNvPr id="3" name="Footer Placeholder 2">
            <a:extLst>
              <a:ext uri="{FF2B5EF4-FFF2-40B4-BE49-F238E27FC236}">
                <a16:creationId xmlns:a16="http://schemas.microsoft.com/office/drawing/2014/main" id="{A51CDF94-6271-3665-D7D0-AD4C4A9FEB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E39C27C-238F-C8CE-F5DF-F902EA4A1E7B}"/>
              </a:ext>
            </a:extLst>
          </p:cNvPr>
          <p:cNvSpPr>
            <a:spLocks noGrp="1"/>
          </p:cNvSpPr>
          <p:nvPr>
            <p:ph type="sldNum" sz="quarter" idx="12"/>
          </p:nvPr>
        </p:nvSpPr>
        <p:spPr/>
        <p:txBody>
          <a:bodyPr/>
          <a:lstStyle/>
          <a:p>
            <a:fld id="{24F3CDC7-0743-40A8-A473-E995EA85C3D1}" type="slidenum">
              <a:rPr lang="en-IN" smtClean="0"/>
              <a:t>‹#›</a:t>
            </a:fld>
            <a:endParaRPr lang="en-IN"/>
          </a:p>
        </p:txBody>
      </p:sp>
    </p:spTree>
    <p:extLst>
      <p:ext uri="{BB962C8B-B14F-4D97-AF65-F5344CB8AC3E}">
        <p14:creationId xmlns:p14="http://schemas.microsoft.com/office/powerpoint/2010/main" val="332061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25C7-79FD-00F7-565B-39C12C27DB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9566EF-35CE-3E6E-9D9E-4D606FF9C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D0A8ED2-7813-8F9E-3A91-08F0583D40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4C2966-8BAA-FC83-C6FF-1008D7E352BF}"/>
              </a:ext>
            </a:extLst>
          </p:cNvPr>
          <p:cNvSpPr>
            <a:spLocks noGrp="1"/>
          </p:cNvSpPr>
          <p:nvPr>
            <p:ph type="dt" sz="half" idx="10"/>
          </p:nvPr>
        </p:nvSpPr>
        <p:spPr/>
        <p:txBody>
          <a:bodyPr/>
          <a:lstStyle/>
          <a:p>
            <a:fld id="{34EA7E55-6E9B-4048-8A7C-285F30AE2D45}" type="datetimeFigureOut">
              <a:rPr lang="en-IN" smtClean="0"/>
              <a:t>02-07-2025</a:t>
            </a:fld>
            <a:endParaRPr lang="en-IN"/>
          </a:p>
        </p:txBody>
      </p:sp>
      <p:sp>
        <p:nvSpPr>
          <p:cNvPr id="6" name="Footer Placeholder 5">
            <a:extLst>
              <a:ext uri="{FF2B5EF4-FFF2-40B4-BE49-F238E27FC236}">
                <a16:creationId xmlns:a16="http://schemas.microsoft.com/office/drawing/2014/main" id="{138D82FB-DD56-C6FF-DED8-BF0190D154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716370-5190-2E82-0C22-35801F909749}"/>
              </a:ext>
            </a:extLst>
          </p:cNvPr>
          <p:cNvSpPr>
            <a:spLocks noGrp="1"/>
          </p:cNvSpPr>
          <p:nvPr>
            <p:ph type="sldNum" sz="quarter" idx="12"/>
          </p:nvPr>
        </p:nvSpPr>
        <p:spPr/>
        <p:txBody>
          <a:bodyPr/>
          <a:lstStyle/>
          <a:p>
            <a:fld id="{24F3CDC7-0743-40A8-A473-E995EA85C3D1}" type="slidenum">
              <a:rPr lang="en-IN" smtClean="0"/>
              <a:t>‹#›</a:t>
            </a:fld>
            <a:endParaRPr lang="en-IN"/>
          </a:p>
        </p:txBody>
      </p:sp>
    </p:spTree>
    <p:extLst>
      <p:ext uri="{BB962C8B-B14F-4D97-AF65-F5344CB8AC3E}">
        <p14:creationId xmlns:p14="http://schemas.microsoft.com/office/powerpoint/2010/main" val="2163815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48FC-09CB-A2A6-4FD3-CB26EE22DF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575973-A91D-37DC-288C-1736623F4D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60B4488-6198-FDDC-2B1D-8C817C31D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EBC785-AA0A-9759-75F9-6205FB6F602E}"/>
              </a:ext>
            </a:extLst>
          </p:cNvPr>
          <p:cNvSpPr>
            <a:spLocks noGrp="1"/>
          </p:cNvSpPr>
          <p:nvPr>
            <p:ph type="dt" sz="half" idx="10"/>
          </p:nvPr>
        </p:nvSpPr>
        <p:spPr/>
        <p:txBody>
          <a:bodyPr/>
          <a:lstStyle/>
          <a:p>
            <a:fld id="{34EA7E55-6E9B-4048-8A7C-285F30AE2D45}" type="datetimeFigureOut">
              <a:rPr lang="en-IN" smtClean="0"/>
              <a:t>02-07-2025</a:t>
            </a:fld>
            <a:endParaRPr lang="en-IN"/>
          </a:p>
        </p:txBody>
      </p:sp>
      <p:sp>
        <p:nvSpPr>
          <p:cNvPr id="6" name="Footer Placeholder 5">
            <a:extLst>
              <a:ext uri="{FF2B5EF4-FFF2-40B4-BE49-F238E27FC236}">
                <a16:creationId xmlns:a16="http://schemas.microsoft.com/office/drawing/2014/main" id="{2C707968-3DCD-21B4-4143-1E2A0F7A92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5C9D90-70D1-E2CD-338A-10183E4FF260}"/>
              </a:ext>
            </a:extLst>
          </p:cNvPr>
          <p:cNvSpPr>
            <a:spLocks noGrp="1"/>
          </p:cNvSpPr>
          <p:nvPr>
            <p:ph type="sldNum" sz="quarter" idx="12"/>
          </p:nvPr>
        </p:nvSpPr>
        <p:spPr/>
        <p:txBody>
          <a:bodyPr/>
          <a:lstStyle/>
          <a:p>
            <a:fld id="{24F3CDC7-0743-40A8-A473-E995EA85C3D1}" type="slidenum">
              <a:rPr lang="en-IN" smtClean="0"/>
              <a:t>‹#›</a:t>
            </a:fld>
            <a:endParaRPr lang="en-IN"/>
          </a:p>
        </p:txBody>
      </p:sp>
    </p:spTree>
    <p:extLst>
      <p:ext uri="{BB962C8B-B14F-4D97-AF65-F5344CB8AC3E}">
        <p14:creationId xmlns:p14="http://schemas.microsoft.com/office/powerpoint/2010/main" val="1448428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531978-685A-F45C-5CC4-4163EEB795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0D6DCF-3A7C-0664-A1A9-B92D1822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9E5E81-CE3B-FB5B-EDF5-3F4712F751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EA7E55-6E9B-4048-8A7C-285F30AE2D45}" type="datetimeFigureOut">
              <a:rPr lang="en-IN" smtClean="0"/>
              <a:t>02-07-2025</a:t>
            </a:fld>
            <a:endParaRPr lang="en-IN"/>
          </a:p>
        </p:txBody>
      </p:sp>
      <p:sp>
        <p:nvSpPr>
          <p:cNvPr id="5" name="Footer Placeholder 4">
            <a:extLst>
              <a:ext uri="{FF2B5EF4-FFF2-40B4-BE49-F238E27FC236}">
                <a16:creationId xmlns:a16="http://schemas.microsoft.com/office/drawing/2014/main" id="{98303037-4A4F-6EC8-1C32-5AF2D24831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3D3979A-B0DA-8830-54F6-9607AC893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F3CDC7-0743-40A8-A473-E995EA85C3D1}" type="slidenum">
              <a:rPr lang="en-IN" smtClean="0"/>
              <a:t>‹#›</a:t>
            </a:fld>
            <a:endParaRPr lang="en-IN"/>
          </a:p>
        </p:txBody>
      </p:sp>
    </p:spTree>
    <p:extLst>
      <p:ext uri="{BB962C8B-B14F-4D97-AF65-F5344CB8AC3E}">
        <p14:creationId xmlns:p14="http://schemas.microsoft.com/office/powerpoint/2010/main" val="2377036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nkurajesh666@gmail.com"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Green leaves around a black container, that has cream">
            <a:extLst>
              <a:ext uri="{FF2B5EF4-FFF2-40B4-BE49-F238E27FC236}">
                <a16:creationId xmlns:a16="http://schemas.microsoft.com/office/drawing/2014/main" id="{DD80089B-96FB-186A-F7E7-74B9E92EFE7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9"/>
          <a:stretch>
            <a:fillRect/>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42621462-5FA0-7AA3-F095-64D7E3EF59E7}"/>
              </a:ext>
            </a:extLst>
          </p:cNvPr>
          <p:cNvSpPr txBox="1"/>
          <p:nvPr/>
        </p:nvSpPr>
        <p:spPr>
          <a:xfrm>
            <a:off x="0" y="233464"/>
            <a:ext cx="10544783" cy="2123658"/>
          </a:xfrm>
          <a:prstGeom prst="rect">
            <a:avLst/>
          </a:prstGeom>
          <a:noFill/>
        </p:spPr>
        <p:txBody>
          <a:bodyPr wrap="square" rtlCol="0">
            <a:spAutoFit/>
          </a:bodyPr>
          <a:lstStyle/>
          <a:p>
            <a:pPr algn="ctr"/>
            <a:r>
              <a:rPr lang="en-IN" sz="4400" b="1" i="1" dirty="0">
                <a:solidFill>
                  <a:schemeClr val="accent2">
                    <a:lumMod val="50000"/>
                  </a:schemeClr>
                </a:solidFill>
                <a:effectLst>
                  <a:outerShdw blurRad="38100" dist="38100" dir="2700000" algn="tl">
                    <a:srgbClr val="000000">
                      <a:alpha val="43137"/>
                    </a:srgbClr>
                  </a:outerShdw>
                </a:effectLst>
                <a:latin typeface="Arial Narrow" panose="020B0606020202030204" pitchFamily="34" charset="0"/>
              </a:rPr>
              <a:t>Cosmetic Insight Navigating Cosmetic Trends and Consumer Insights with Tableau</a:t>
            </a:r>
          </a:p>
          <a:p>
            <a:endParaRPr lang="en-IN" sz="4400" dirty="0">
              <a:solidFill>
                <a:schemeClr val="accent2">
                  <a:lumMod val="50000"/>
                </a:schemeClr>
              </a:solidFill>
            </a:endParaRPr>
          </a:p>
        </p:txBody>
      </p:sp>
      <p:sp>
        <p:nvSpPr>
          <p:cNvPr id="9" name="TextBox 8">
            <a:extLst>
              <a:ext uri="{FF2B5EF4-FFF2-40B4-BE49-F238E27FC236}">
                <a16:creationId xmlns:a16="http://schemas.microsoft.com/office/drawing/2014/main" id="{3BB733BD-0B0B-4D74-39B5-88DDED4542D6}"/>
              </a:ext>
            </a:extLst>
          </p:cNvPr>
          <p:cNvSpPr txBox="1"/>
          <p:nvPr/>
        </p:nvSpPr>
        <p:spPr>
          <a:xfrm>
            <a:off x="500972" y="5179245"/>
            <a:ext cx="6357028" cy="2308324"/>
          </a:xfrm>
          <a:prstGeom prst="rect">
            <a:avLst/>
          </a:prstGeom>
          <a:noFill/>
        </p:spPr>
        <p:txBody>
          <a:bodyPr wrap="square" rtlCol="0">
            <a:spAutoFit/>
          </a:bodyPr>
          <a:lstStyle/>
          <a:p>
            <a:r>
              <a:rPr lang="en-US" sz="2400" dirty="0"/>
              <a:t>Prepared by : </a:t>
            </a:r>
            <a:r>
              <a:rPr lang="en-IN" sz="2400" b="0" i="0" dirty="0">
                <a:solidFill>
                  <a:srgbClr val="222222"/>
                </a:solidFill>
                <a:effectLst/>
                <a:latin typeface="Arial" panose="020B0604020202020204" pitchFamily="34" charset="0"/>
              </a:rPr>
              <a:t>Rajesh Manku</a:t>
            </a:r>
          </a:p>
          <a:p>
            <a:r>
              <a:rPr lang="en-US" sz="2400" dirty="0">
                <a:solidFill>
                  <a:srgbClr val="222222"/>
                </a:solidFill>
                <a:latin typeface="Arial" panose="020B0604020202020204" pitchFamily="34" charset="0"/>
              </a:rPr>
              <a:t>Internship    :Data Analytics With Tableau</a:t>
            </a:r>
            <a:endParaRPr lang="en-IN" sz="2400" b="0" i="0" dirty="0">
              <a:solidFill>
                <a:srgbClr val="222222"/>
              </a:solidFill>
              <a:effectLst/>
              <a:latin typeface="Arial" panose="020B0604020202020204" pitchFamily="34" charset="0"/>
            </a:endParaRPr>
          </a:p>
          <a:p>
            <a:pPr algn="l"/>
            <a:r>
              <a:rPr lang="en-IN" sz="2400" b="0" i="0" dirty="0">
                <a:solidFill>
                  <a:srgbClr val="222222"/>
                </a:solidFill>
                <a:effectLst/>
                <a:latin typeface="Arial" panose="020B0604020202020204" pitchFamily="34" charset="0"/>
              </a:rPr>
              <a:t>Team ID      : LTVIP2025TMID47653</a:t>
            </a:r>
          </a:p>
          <a:p>
            <a:pPr algn="l"/>
            <a:r>
              <a:rPr lang="en-IN" sz="2400" b="0" i="0" dirty="0">
                <a:solidFill>
                  <a:srgbClr val="222222"/>
                </a:solidFill>
                <a:effectLst/>
                <a:latin typeface="Arial" panose="020B0604020202020204" pitchFamily="34" charset="0"/>
              </a:rPr>
              <a:t>Email ID      : </a:t>
            </a:r>
            <a:r>
              <a:rPr lang="en-IN" sz="2400" b="0" i="0" dirty="0">
                <a:solidFill>
                  <a:srgbClr val="1155CC"/>
                </a:solidFill>
                <a:effectLst/>
                <a:latin typeface="Arial" panose="020B0604020202020204" pitchFamily="34" charset="0"/>
                <a:hlinkClick r:id="rId3"/>
              </a:rPr>
              <a:t>mankurajesh666@gmail.com</a:t>
            </a:r>
            <a:endParaRPr lang="en-IN" sz="2400" b="0" i="0" dirty="0">
              <a:solidFill>
                <a:srgbClr val="222222"/>
              </a:solidFill>
              <a:effectLst/>
              <a:latin typeface="Arial" panose="020B0604020202020204" pitchFamily="34" charset="0"/>
            </a:endParaRPr>
          </a:p>
          <a:p>
            <a:pPr algn="l"/>
            <a:endParaRPr lang="en-IN" sz="2400" b="0" i="0" dirty="0">
              <a:solidFill>
                <a:srgbClr val="222222"/>
              </a:solidFill>
              <a:effectLst/>
              <a:latin typeface="Arial" panose="020B0604020202020204" pitchFamily="34" charset="0"/>
            </a:endParaRPr>
          </a:p>
          <a:p>
            <a:endParaRPr lang="en-US" sz="2400" dirty="0"/>
          </a:p>
        </p:txBody>
      </p:sp>
    </p:spTree>
    <p:extLst>
      <p:ext uri="{BB962C8B-B14F-4D97-AF65-F5344CB8AC3E}">
        <p14:creationId xmlns:p14="http://schemas.microsoft.com/office/powerpoint/2010/main" val="559817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white background with a pink background&#10;&#10;AI-generated content may be incorrect.">
            <a:extLst>
              <a:ext uri="{FF2B5EF4-FFF2-40B4-BE49-F238E27FC236}">
                <a16:creationId xmlns:a16="http://schemas.microsoft.com/office/drawing/2014/main" id="{A5EBF42B-F0F9-DE41-39D3-A0EC159DA02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596" b="16032"/>
          <a:stretch>
            <a:fillRect/>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pic>
        <p:nvPicPr>
          <p:cNvPr id="8" name="Picture 7">
            <a:extLst>
              <a:ext uri="{FF2B5EF4-FFF2-40B4-BE49-F238E27FC236}">
                <a16:creationId xmlns:a16="http://schemas.microsoft.com/office/drawing/2014/main" id="{EA616452-AAA6-7EEA-4CF8-37DEBADACB91}"/>
              </a:ext>
            </a:extLst>
          </p:cNvPr>
          <p:cNvPicPr>
            <a:picLocks noChangeAspect="1"/>
          </p:cNvPicPr>
          <p:nvPr/>
        </p:nvPicPr>
        <p:blipFill>
          <a:blip r:embed="rId3"/>
          <a:stretch>
            <a:fillRect/>
          </a:stretch>
        </p:blipFill>
        <p:spPr>
          <a:xfrm>
            <a:off x="5225979" y="1139079"/>
            <a:ext cx="6890775" cy="4743099"/>
          </a:xfrm>
          <a:prstGeom prst="rect">
            <a:avLst/>
          </a:prstGeom>
        </p:spPr>
      </p:pic>
      <p:sp>
        <p:nvSpPr>
          <p:cNvPr id="10" name="TextBox 9">
            <a:extLst>
              <a:ext uri="{FF2B5EF4-FFF2-40B4-BE49-F238E27FC236}">
                <a16:creationId xmlns:a16="http://schemas.microsoft.com/office/drawing/2014/main" id="{3808336F-B624-E8FE-F6C5-B56CE2FE6DFA}"/>
              </a:ext>
            </a:extLst>
          </p:cNvPr>
          <p:cNvSpPr txBox="1"/>
          <p:nvPr/>
        </p:nvSpPr>
        <p:spPr>
          <a:xfrm>
            <a:off x="237291" y="1156137"/>
            <a:ext cx="4988688" cy="4708981"/>
          </a:xfrm>
          <a:prstGeom prst="rect">
            <a:avLst/>
          </a:prstGeom>
          <a:noFill/>
        </p:spPr>
        <p:txBody>
          <a:bodyPr wrap="square" rtlCol="0">
            <a:spAutoFit/>
          </a:bodyPr>
          <a:lstStyle/>
          <a:p>
            <a:r>
              <a:rPr lang="en-US" sz="2000" b="1" dirty="0"/>
              <a:t>What it shows:</a:t>
            </a:r>
            <a:br>
              <a:rPr lang="en-US" sz="2000" dirty="0"/>
            </a:br>
            <a:r>
              <a:rPr lang="en-US" sz="2000" dirty="0"/>
              <a:t>A bar chart showing the number of products suitable and not suitable for sensitive skin, categorized by brand.</a:t>
            </a:r>
          </a:p>
          <a:p>
            <a:endParaRPr lang="en-US" sz="2000" dirty="0"/>
          </a:p>
          <a:p>
            <a:r>
              <a:rPr lang="en-US" sz="2000" b="1" dirty="0"/>
              <a:t>Insights:</a:t>
            </a:r>
            <a:endParaRPr lang="en-US" sz="2000" dirty="0"/>
          </a:p>
          <a:p>
            <a:pPr>
              <a:buFont typeface="Arial" panose="020B0604020202020204" pitchFamily="34" charset="0"/>
              <a:buChar char="•"/>
            </a:pPr>
            <a:r>
              <a:rPr lang="en-US" sz="2000" dirty="0"/>
              <a:t>Some brands like </a:t>
            </a:r>
            <a:r>
              <a:rPr lang="en-US" sz="2000" b="1" dirty="0"/>
              <a:t>Clinique, Sephora Collection</a:t>
            </a:r>
            <a:r>
              <a:rPr lang="en-US" sz="2000" dirty="0"/>
              <a:t> offer more suitable products for sensitive skin.</a:t>
            </a:r>
          </a:p>
          <a:p>
            <a:endParaRPr lang="en-US" sz="2000" dirty="0"/>
          </a:p>
          <a:p>
            <a:r>
              <a:rPr lang="en-US" sz="2000" b="1" dirty="0"/>
              <a:t>Why it matters:</a:t>
            </a:r>
            <a:br>
              <a:rPr lang="en-US" sz="2000" dirty="0"/>
            </a:br>
            <a:r>
              <a:rPr lang="en-US" sz="2000" dirty="0"/>
              <a:t>Helps consumers with sensitive skin identify safer product options and guides brands on which areas need improvement.</a:t>
            </a:r>
          </a:p>
          <a:p>
            <a:endParaRPr lang="en-IN" sz="2000" dirty="0"/>
          </a:p>
        </p:txBody>
      </p:sp>
      <p:sp>
        <p:nvSpPr>
          <p:cNvPr id="13" name="TextBox 12">
            <a:extLst>
              <a:ext uri="{FF2B5EF4-FFF2-40B4-BE49-F238E27FC236}">
                <a16:creationId xmlns:a16="http://schemas.microsoft.com/office/drawing/2014/main" id="{D171AC51-E133-BA00-BF6A-250B545BA762}"/>
              </a:ext>
            </a:extLst>
          </p:cNvPr>
          <p:cNvSpPr txBox="1"/>
          <p:nvPr/>
        </p:nvSpPr>
        <p:spPr>
          <a:xfrm>
            <a:off x="4643377" y="288186"/>
            <a:ext cx="2905246"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Sensitive Skin Suitability</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055044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white background with a black and white background&#10;&#10;AI-generated content may be incorrect.">
            <a:extLst>
              <a:ext uri="{FF2B5EF4-FFF2-40B4-BE49-F238E27FC236}">
                <a16:creationId xmlns:a16="http://schemas.microsoft.com/office/drawing/2014/main" id="{D0AC57F8-2984-99C8-A2B4-B5368E158B9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596" b="16032"/>
          <a:stretch>
            <a:fillRect/>
          </a:stretch>
        </p:blipFill>
        <p:spPr>
          <a:xfrm>
            <a:off x="20" y="1"/>
            <a:ext cx="12191979" cy="6858000"/>
          </a:xfrm>
          <a:prstGeom prst="rect">
            <a:avLst/>
          </a:prstGeom>
        </p:spPr>
      </p:pic>
      <p:pic>
        <p:nvPicPr>
          <p:cNvPr id="8" name="Picture 7">
            <a:extLst>
              <a:ext uri="{FF2B5EF4-FFF2-40B4-BE49-F238E27FC236}">
                <a16:creationId xmlns:a16="http://schemas.microsoft.com/office/drawing/2014/main" id="{69026A70-39A7-215E-9813-EEDC5F22F238}"/>
              </a:ext>
            </a:extLst>
          </p:cNvPr>
          <p:cNvPicPr>
            <a:picLocks noChangeAspect="1"/>
          </p:cNvPicPr>
          <p:nvPr/>
        </p:nvPicPr>
        <p:blipFill>
          <a:blip r:embed="rId3"/>
          <a:stretch>
            <a:fillRect/>
          </a:stretch>
        </p:blipFill>
        <p:spPr>
          <a:xfrm>
            <a:off x="5625296" y="978944"/>
            <a:ext cx="6439382" cy="4819972"/>
          </a:xfrm>
          <a:prstGeom prst="rect">
            <a:avLst/>
          </a:prstGeom>
        </p:spPr>
      </p:pic>
      <p:sp>
        <p:nvSpPr>
          <p:cNvPr id="9" name="TextBox 8">
            <a:extLst>
              <a:ext uri="{FF2B5EF4-FFF2-40B4-BE49-F238E27FC236}">
                <a16:creationId xmlns:a16="http://schemas.microsoft.com/office/drawing/2014/main" id="{8DB73DE9-8095-37D2-193C-BDDD7A599042}"/>
              </a:ext>
            </a:extLst>
          </p:cNvPr>
          <p:cNvSpPr txBox="1"/>
          <p:nvPr/>
        </p:nvSpPr>
        <p:spPr>
          <a:xfrm>
            <a:off x="324091" y="978944"/>
            <a:ext cx="5173884" cy="5324535"/>
          </a:xfrm>
          <a:prstGeom prst="rect">
            <a:avLst/>
          </a:prstGeom>
          <a:noFill/>
        </p:spPr>
        <p:txBody>
          <a:bodyPr wrap="square" rtlCol="0">
            <a:spAutoFit/>
          </a:bodyPr>
          <a:lstStyle/>
          <a:p>
            <a:r>
              <a:rPr lang="en-US" sz="2000" b="1" dirty="0"/>
              <a:t>What it shows:</a:t>
            </a:r>
            <a:br>
              <a:rPr lang="en-US" sz="2000" dirty="0"/>
            </a:br>
            <a:r>
              <a:rPr lang="en-US" sz="2000" dirty="0"/>
              <a:t>A bubble chart indicating the number of suitable and not suitable products for dry skin — bubble size representing product count.</a:t>
            </a:r>
          </a:p>
          <a:p>
            <a:endParaRPr lang="en-US" sz="2000" dirty="0"/>
          </a:p>
          <a:p>
            <a:r>
              <a:rPr lang="en-US" sz="2000" b="1" dirty="0"/>
              <a:t>Insights:</a:t>
            </a:r>
            <a:endParaRPr lang="en-US" sz="2000" dirty="0"/>
          </a:p>
          <a:p>
            <a:pPr>
              <a:buFont typeface="Arial" panose="020B0604020202020204" pitchFamily="34" charset="0"/>
              <a:buChar char="•"/>
            </a:pPr>
            <a:r>
              <a:rPr lang="en-US" sz="2000" dirty="0"/>
              <a:t>Some brands have a higher number of suitable products.</a:t>
            </a:r>
          </a:p>
          <a:p>
            <a:pPr>
              <a:buFont typeface="Arial" panose="020B0604020202020204" pitchFamily="34" charset="0"/>
              <a:buChar char="•"/>
            </a:pPr>
            <a:r>
              <a:rPr lang="en-US" sz="2000" dirty="0"/>
              <a:t>Visualizes product spread quickly using bubble size.</a:t>
            </a:r>
          </a:p>
          <a:p>
            <a:endParaRPr lang="en-US" sz="2000" dirty="0"/>
          </a:p>
          <a:p>
            <a:r>
              <a:rPr lang="en-US" sz="2000" b="1" dirty="0"/>
              <a:t>Why it matters:</a:t>
            </a:r>
            <a:br>
              <a:rPr lang="en-US" sz="2000" dirty="0"/>
            </a:br>
            <a:r>
              <a:rPr lang="en-US" sz="2000" dirty="0"/>
              <a:t>Helps dry skin users find brand options and gives an overview of how brands support this category.</a:t>
            </a:r>
          </a:p>
          <a:p>
            <a:endParaRPr lang="en-IN" sz="2000" dirty="0"/>
          </a:p>
        </p:txBody>
      </p:sp>
      <p:sp>
        <p:nvSpPr>
          <p:cNvPr id="10" name="TextBox 9">
            <a:extLst>
              <a:ext uri="{FF2B5EF4-FFF2-40B4-BE49-F238E27FC236}">
                <a16:creationId xmlns:a16="http://schemas.microsoft.com/office/drawing/2014/main" id="{883C1741-DFF8-BF01-583A-C3585862B4FC}"/>
              </a:ext>
            </a:extLst>
          </p:cNvPr>
          <p:cNvSpPr txBox="1"/>
          <p:nvPr/>
        </p:nvSpPr>
        <p:spPr>
          <a:xfrm>
            <a:off x="4093579" y="146624"/>
            <a:ext cx="3819646"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Dry Skin Suitability</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44496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white background with a pink background&#10;&#10;AI-generated content may be incorrect.">
            <a:extLst>
              <a:ext uri="{FF2B5EF4-FFF2-40B4-BE49-F238E27FC236}">
                <a16:creationId xmlns:a16="http://schemas.microsoft.com/office/drawing/2014/main" id="{AD7F1C67-8B7F-B430-4E68-8E4E77F3355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596" b="16032"/>
          <a:stretch>
            <a:fillRect/>
          </a:stretch>
        </p:blipFill>
        <p:spPr>
          <a:xfrm>
            <a:off x="20" y="1"/>
            <a:ext cx="12191979" cy="6858000"/>
          </a:xfrm>
          <a:prstGeom prst="rect">
            <a:avLst/>
          </a:prstGeom>
        </p:spPr>
      </p:pic>
      <p:pic>
        <p:nvPicPr>
          <p:cNvPr id="8" name="Picture 7">
            <a:extLst>
              <a:ext uri="{FF2B5EF4-FFF2-40B4-BE49-F238E27FC236}">
                <a16:creationId xmlns:a16="http://schemas.microsoft.com/office/drawing/2014/main" id="{DBC4B14B-101D-B4E8-619A-6DA67DE6E473}"/>
              </a:ext>
            </a:extLst>
          </p:cNvPr>
          <p:cNvPicPr>
            <a:picLocks noChangeAspect="1"/>
          </p:cNvPicPr>
          <p:nvPr/>
        </p:nvPicPr>
        <p:blipFill>
          <a:blip r:embed="rId3"/>
          <a:stretch>
            <a:fillRect/>
          </a:stretch>
        </p:blipFill>
        <p:spPr>
          <a:xfrm>
            <a:off x="5478146" y="1112978"/>
            <a:ext cx="6713834" cy="4632044"/>
          </a:xfrm>
          <a:prstGeom prst="rect">
            <a:avLst/>
          </a:prstGeom>
        </p:spPr>
      </p:pic>
      <p:sp>
        <p:nvSpPr>
          <p:cNvPr id="9" name="TextBox 8">
            <a:extLst>
              <a:ext uri="{FF2B5EF4-FFF2-40B4-BE49-F238E27FC236}">
                <a16:creationId xmlns:a16="http://schemas.microsoft.com/office/drawing/2014/main" id="{6B682435-F83A-8B77-26F8-EE48BC18783C}"/>
              </a:ext>
            </a:extLst>
          </p:cNvPr>
          <p:cNvSpPr txBox="1"/>
          <p:nvPr/>
        </p:nvSpPr>
        <p:spPr>
          <a:xfrm>
            <a:off x="405114" y="1197979"/>
            <a:ext cx="4907666" cy="5016758"/>
          </a:xfrm>
          <a:prstGeom prst="rect">
            <a:avLst/>
          </a:prstGeom>
          <a:noFill/>
        </p:spPr>
        <p:txBody>
          <a:bodyPr wrap="square" rtlCol="0">
            <a:spAutoFit/>
          </a:bodyPr>
          <a:lstStyle/>
          <a:p>
            <a:r>
              <a:rPr lang="en-US" sz="2000" b="1" dirty="0"/>
              <a:t>What it shows:</a:t>
            </a:r>
            <a:br>
              <a:rPr lang="en-US" sz="2000" dirty="0"/>
            </a:br>
            <a:r>
              <a:rPr lang="en-US" sz="2000" dirty="0"/>
              <a:t>A bar chart displaying how many products from each brand are suitable for oily skin.</a:t>
            </a:r>
          </a:p>
          <a:p>
            <a:endParaRPr lang="en-US" sz="2000" dirty="0"/>
          </a:p>
          <a:p>
            <a:endParaRPr lang="en-US" sz="2000" dirty="0"/>
          </a:p>
          <a:p>
            <a:r>
              <a:rPr lang="en-US" sz="2000" b="1" dirty="0"/>
              <a:t>Insights:</a:t>
            </a:r>
            <a:endParaRPr lang="en-US" sz="2000" dirty="0"/>
          </a:p>
          <a:p>
            <a:pPr>
              <a:buFont typeface="Arial" panose="020B0604020202020204" pitchFamily="34" charset="0"/>
              <a:buChar char="•"/>
            </a:pPr>
            <a:r>
              <a:rPr lang="en-US" sz="2000" dirty="0"/>
              <a:t>Multiple brands offer suitable options for oily skin.</a:t>
            </a:r>
          </a:p>
          <a:p>
            <a:pPr>
              <a:buFont typeface="Arial" panose="020B0604020202020204" pitchFamily="34" charset="0"/>
              <a:buChar char="•"/>
            </a:pPr>
            <a:r>
              <a:rPr lang="en-US" sz="2000" dirty="0"/>
              <a:t>Notably high suitability from brands like </a:t>
            </a:r>
            <a:r>
              <a:rPr lang="en-US" sz="2000" b="1" dirty="0"/>
              <a:t>Clinique</a:t>
            </a:r>
            <a:r>
              <a:rPr lang="en-US" sz="2000" dirty="0"/>
              <a:t> and </a:t>
            </a:r>
            <a:r>
              <a:rPr lang="en-US" sz="2000" b="1" dirty="0"/>
              <a:t>Fenty Beauty</a:t>
            </a:r>
            <a:r>
              <a:rPr lang="en-US" sz="2000" dirty="0"/>
              <a:t>.</a:t>
            </a:r>
          </a:p>
          <a:p>
            <a:endParaRPr lang="en-US" sz="2000" dirty="0"/>
          </a:p>
          <a:p>
            <a:r>
              <a:rPr lang="en-US" sz="2000" b="1" dirty="0"/>
              <a:t>Why it matters:</a:t>
            </a:r>
            <a:br>
              <a:rPr lang="en-US" sz="2000" dirty="0"/>
            </a:br>
            <a:r>
              <a:rPr lang="en-US" sz="2000" dirty="0"/>
              <a:t>Oily skin is a common concern — this chart helps identify which brands cater to it effectively.</a:t>
            </a:r>
          </a:p>
          <a:p>
            <a:endParaRPr lang="en-IN" sz="2000" dirty="0"/>
          </a:p>
        </p:txBody>
      </p:sp>
      <p:sp>
        <p:nvSpPr>
          <p:cNvPr id="10" name="TextBox 9">
            <a:extLst>
              <a:ext uri="{FF2B5EF4-FFF2-40B4-BE49-F238E27FC236}">
                <a16:creationId xmlns:a16="http://schemas.microsoft.com/office/drawing/2014/main" id="{2644C88B-71E7-61CA-A18A-FE8C8CD9EAD9}"/>
              </a:ext>
            </a:extLst>
          </p:cNvPr>
          <p:cNvSpPr txBox="1"/>
          <p:nvPr/>
        </p:nvSpPr>
        <p:spPr>
          <a:xfrm>
            <a:off x="2941898" y="229658"/>
            <a:ext cx="6308203"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Oily Skin Suitability</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69557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53A2-B3B7-D108-D092-DEA8C833CDD1}"/>
              </a:ext>
            </a:extLst>
          </p:cNvPr>
          <p:cNvSpPr>
            <a:spLocks noGrp="1"/>
          </p:cNvSpPr>
          <p:nvPr>
            <p:ph type="title"/>
          </p:nvPr>
        </p:nvSpPr>
        <p:spPr/>
        <p:txBody>
          <a:bodyPr/>
          <a:lstStyle/>
          <a:p>
            <a:endParaRPr lang="en-IN"/>
          </a:p>
        </p:txBody>
      </p:sp>
      <p:pic>
        <p:nvPicPr>
          <p:cNvPr id="7" name="Content Placeholder 6" descr="A white background with black dots&#10;&#10;AI-generated content may be incorrect.">
            <a:extLst>
              <a:ext uri="{FF2B5EF4-FFF2-40B4-BE49-F238E27FC236}">
                <a16:creationId xmlns:a16="http://schemas.microsoft.com/office/drawing/2014/main" id="{BF6E3069-B7D7-F9D6-1581-41A81ADCEB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0858"/>
            <a:ext cx="12192000" cy="6849927"/>
          </a:xfrm>
        </p:spPr>
      </p:pic>
      <p:pic>
        <p:nvPicPr>
          <p:cNvPr id="8" name="Picture 7">
            <a:extLst>
              <a:ext uri="{FF2B5EF4-FFF2-40B4-BE49-F238E27FC236}">
                <a16:creationId xmlns:a16="http://schemas.microsoft.com/office/drawing/2014/main" id="{A3A9893A-539F-3C3B-CC49-1773DAD64A0A}"/>
              </a:ext>
            </a:extLst>
          </p:cNvPr>
          <p:cNvPicPr>
            <a:picLocks noChangeAspect="1"/>
          </p:cNvPicPr>
          <p:nvPr/>
        </p:nvPicPr>
        <p:blipFill>
          <a:blip r:embed="rId3"/>
          <a:stretch>
            <a:fillRect/>
          </a:stretch>
        </p:blipFill>
        <p:spPr>
          <a:xfrm>
            <a:off x="5150734" y="917460"/>
            <a:ext cx="6983392" cy="5066215"/>
          </a:xfrm>
          <a:prstGeom prst="rect">
            <a:avLst/>
          </a:prstGeom>
        </p:spPr>
      </p:pic>
      <p:sp>
        <p:nvSpPr>
          <p:cNvPr id="9" name="TextBox 8">
            <a:extLst>
              <a:ext uri="{FF2B5EF4-FFF2-40B4-BE49-F238E27FC236}">
                <a16:creationId xmlns:a16="http://schemas.microsoft.com/office/drawing/2014/main" id="{8638CDE7-8FD4-55A2-6A2F-D0B10C8EEA48}"/>
              </a:ext>
            </a:extLst>
          </p:cNvPr>
          <p:cNvSpPr txBox="1"/>
          <p:nvPr/>
        </p:nvSpPr>
        <p:spPr>
          <a:xfrm>
            <a:off x="497711" y="917460"/>
            <a:ext cx="4653023" cy="4708981"/>
          </a:xfrm>
          <a:prstGeom prst="rect">
            <a:avLst/>
          </a:prstGeom>
          <a:noFill/>
        </p:spPr>
        <p:txBody>
          <a:bodyPr wrap="square" rtlCol="0">
            <a:spAutoFit/>
          </a:bodyPr>
          <a:lstStyle/>
          <a:p>
            <a:r>
              <a:rPr lang="en-US" sz="2000" b="1" dirty="0"/>
              <a:t>What it shows:</a:t>
            </a:r>
            <a:br>
              <a:rPr lang="en-US" sz="2000" dirty="0"/>
            </a:br>
            <a:r>
              <a:rPr lang="en-US" sz="2000" dirty="0"/>
              <a:t>A bar chart showing the number of products across different ranking levels (e.g., 3 to 5 stars).</a:t>
            </a:r>
          </a:p>
          <a:p>
            <a:endParaRPr lang="en-US" sz="2000" dirty="0"/>
          </a:p>
          <a:p>
            <a:r>
              <a:rPr lang="en-US" sz="2000" b="1" dirty="0"/>
              <a:t>Insights:</a:t>
            </a:r>
            <a:endParaRPr lang="en-US" sz="2000" dirty="0"/>
          </a:p>
          <a:p>
            <a:pPr>
              <a:buFont typeface="Arial" panose="020B0604020202020204" pitchFamily="34" charset="0"/>
              <a:buChar char="•"/>
            </a:pPr>
            <a:r>
              <a:rPr lang="en-US" sz="2000" dirty="0"/>
              <a:t>Most products have rankings between </a:t>
            </a:r>
            <a:r>
              <a:rPr lang="en-US" sz="2000" b="1" dirty="0"/>
              <a:t>3.5 to 4.5</a:t>
            </a:r>
            <a:r>
              <a:rPr lang="en-US" sz="2000" dirty="0"/>
              <a:t>, indicating positive feedback.</a:t>
            </a:r>
          </a:p>
          <a:p>
            <a:pPr>
              <a:buFont typeface="Arial" panose="020B0604020202020204" pitchFamily="34" charset="0"/>
              <a:buChar char="•"/>
            </a:pPr>
            <a:r>
              <a:rPr lang="en-US" sz="2000" dirty="0"/>
              <a:t>Very few products fall below 3.</a:t>
            </a:r>
          </a:p>
          <a:p>
            <a:endParaRPr lang="en-US" sz="2000" dirty="0"/>
          </a:p>
          <a:p>
            <a:r>
              <a:rPr lang="en-US" sz="2000" b="1" dirty="0"/>
              <a:t>Why it matters:</a:t>
            </a:r>
            <a:br>
              <a:rPr lang="en-US" sz="2000" dirty="0"/>
            </a:br>
            <a:r>
              <a:rPr lang="en-US" sz="2000" dirty="0"/>
              <a:t>Reflects overall consumer satisfaction and helps brands monitor their product performance.</a:t>
            </a:r>
          </a:p>
          <a:p>
            <a:endParaRPr lang="en-IN" sz="2000" dirty="0"/>
          </a:p>
        </p:txBody>
      </p:sp>
      <p:sp>
        <p:nvSpPr>
          <p:cNvPr id="12" name="TextBox 11">
            <a:extLst>
              <a:ext uri="{FF2B5EF4-FFF2-40B4-BE49-F238E27FC236}">
                <a16:creationId xmlns:a16="http://schemas.microsoft.com/office/drawing/2014/main" id="{74A1D538-4C39-59BA-9A3E-B0D07E46625C}"/>
              </a:ext>
            </a:extLst>
          </p:cNvPr>
          <p:cNvSpPr txBox="1"/>
          <p:nvPr/>
        </p:nvSpPr>
        <p:spPr>
          <a:xfrm>
            <a:off x="3628663" y="128287"/>
            <a:ext cx="4016415"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Brand VS Ranking</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004376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07ED-0052-09B0-F3D7-5D7B2E5C0D1E}"/>
              </a:ext>
            </a:extLst>
          </p:cNvPr>
          <p:cNvSpPr>
            <a:spLocks noGrp="1"/>
          </p:cNvSpPr>
          <p:nvPr>
            <p:ph type="title"/>
          </p:nvPr>
        </p:nvSpPr>
        <p:spPr/>
        <p:txBody>
          <a:bodyPr/>
          <a:lstStyle/>
          <a:p>
            <a:endParaRPr lang="en-IN" dirty="0"/>
          </a:p>
        </p:txBody>
      </p:sp>
      <p:pic>
        <p:nvPicPr>
          <p:cNvPr id="7" name="Content Placeholder 6" descr="A white background with black dots&#10;&#10;AI-generated content may be incorrect.">
            <a:extLst>
              <a:ext uri="{FF2B5EF4-FFF2-40B4-BE49-F238E27FC236}">
                <a16:creationId xmlns:a16="http://schemas.microsoft.com/office/drawing/2014/main" id="{832A4BF4-3971-3C7A-C3CB-170C8703EE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8" name="Picture 7">
            <a:extLst>
              <a:ext uri="{FF2B5EF4-FFF2-40B4-BE49-F238E27FC236}">
                <a16:creationId xmlns:a16="http://schemas.microsoft.com/office/drawing/2014/main" id="{DD61A61D-D3A6-110A-EC74-96F983B5134F}"/>
              </a:ext>
            </a:extLst>
          </p:cNvPr>
          <p:cNvPicPr>
            <a:picLocks noChangeAspect="1"/>
          </p:cNvPicPr>
          <p:nvPr/>
        </p:nvPicPr>
        <p:blipFill>
          <a:blip r:embed="rId3"/>
          <a:stretch>
            <a:fillRect/>
          </a:stretch>
        </p:blipFill>
        <p:spPr>
          <a:xfrm>
            <a:off x="5741043" y="964422"/>
            <a:ext cx="6450957" cy="4810161"/>
          </a:xfrm>
          <a:prstGeom prst="rect">
            <a:avLst/>
          </a:prstGeom>
        </p:spPr>
      </p:pic>
      <p:sp>
        <p:nvSpPr>
          <p:cNvPr id="11" name="TextBox 10">
            <a:extLst>
              <a:ext uri="{FF2B5EF4-FFF2-40B4-BE49-F238E27FC236}">
                <a16:creationId xmlns:a16="http://schemas.microsoft.com/office/drawing/2014/main" id="{31194F8D-8FF5-CACF-8A90-7B6405B711E6}"/>
              </a:ext>
            </a:extLst>
          </p:cNvPr>
          <p:cNvSpPr txBox="1"/>
          <p:nvPr/>
        </p:nvSpPr>
        <p:spPr>
          <a:xfrm>
            <a:off x="289367" y="964423"/>
            <a:ext cx="5347504" cy="5355312"/>
          </a:xfrm>
          <a:prstGeom prst="rect">
            <a:avLst/>
          </a:prstGeom>
          <a:noFill/>
        </p:spPr>
        <p:txBody>
          <a:bodyPr wrap="square" rtlCol="0">
            <a:spAutoFit/>
          </a:bodyPr>
          <a:lstStyle/>
          <a:p>
            <a:r>
              <a:rPr lang="en-US" b="1" dirty="0"/>
              <a:t>What it shows:</a:t>
            </a:r>
            <a:br>
              <a:rPr lang="en-US" dirty="0"/>
            </a:br>
            <a:r>
              <a:rPr lang="en-US" dirty="0"/>
              <a:t>A stacked bar chart displaying the number of products under each </a:t>
            </a:r>
            <a:r>
              <a:rPr lang="en-US" b="1" dirty="0"/>
              <a:t>product label</a:t>
            </a:r>
            <a:r>
              <a:rPr lang="en-US" dirty="0"/>
              <a:t> (</a:t>
            </a:r>
            <a:r>
              <a:rPr lang="en-US" i="1" dirty="0"/>
              <a:t>Moisturizer, Cleanser, Face Mask, Treatment, Eye Cream, Sun Protect</a:t>
            </a:r>
            <a:r>
              <a:rPr lang="en-US" dirty="0"/>
              <a:t>) distributed across different </a:t>
            </a:r>
            <a:r>
              <a:rPr lang="en-US" b="1" dirty="0"/>
              <a:t>ranking values</a:t>
            </a:r>
            <a:r>
              <a:rPr lang="en-US" dirty="0"/>
              <a:t>.</a:t>
            </a:r>
          </a:p>
          <a:p>
            <a:endParaRPr lang="en-US" dirty="0"/>
          </a:p>
          <a:p>
            <a:r>
              <a:rPr lang="en-US" b="1" dirty="0"/>
              <a:t>Insights:</a:t>
            </a:r>
            <a:endParaRPr lang="en-US" dirty="0"/>
          </a:p>
          <a:p>
            <a:pPr>
              <a:buFont typeface="Arial" panose="020B0604020202020204" pitchFamily="34" charset="0"/>
              <a:buChar char="•"/>
            </a:pPr>
            <a:r>
              <a:rPr lang="en-US" dirty="0"/>
              <a:t>Most products are rated between </a:t>
            </a:r>
            <a:r>
              <a:rPr lang="en-US" b="1" dirty="0"/>
              <a:t>3.8 to 4.5 stars</a:t>
            </a:r>
            <a:r>
              <a:rPr lang="en-US" dirty="0"/>
              <a:t>.</a:t>
            </a:r>
          </a:p>
          <a:p>
            <a:pPr>
              <a:buFont typeface="Arial" panose="020B0604020202020204" pitchFamily="34" charset="0"/>
              <a:buChar char="•"/>
            </a:pPr>
            <a:r>
              <a:rPr lang="en-US" dirty="0"/>
              <a:t>Labels like </a:t>
            </a:r>
            <a:r>
              <a:rPr lang="en-US" b="1" dirty="0"/>
              <a:t>Moisturizer, Face Mask, and Treatment</a:t>
            </a:r>
            <a:r>
              <a:rPr lang="en-US" dirty="0"/>
              <a:t> have a higher count of products in the </a:t>
            </a:r>
            <a:r>
              <a:rPr lang="en-US" b="1" dirty="0"/>
              <a:t>4.0 to 4.5 range</a:t>
            </a:r>
            <a:r>
              <a:rPr lang="en-US" dirty="0"/>
              <a:t>.</a:t>
            </a:r>
          </a:p>
          <a:p>
            <a:pPr>
              <a:buFont typeface="Arial" panose="020B0604020202020204" pitchFamily="34" charset="0"/>
              <a:buChar char="•"/>
            </a:pPr>
            <a:r>
              <a:rPr lang="en-US" dirty="0"/>
              <a:t>Very few products are rated below </a:t>
            </a:r>
            <a:r>
              <a:rPr lang="en-US" b="1" dirty="0"/>
              <a:t>3.0</a:t>
            </a:r>
            <a:r>
              <a:rPr lang="en-US" dirty="0"/>
              <a:t>, indicating good overall customer satisfaction.</a:t>
            </a:r>
          </a:p>
          <a:p>
            <a:endParaRPr lang="en-US" dirty="0"/>
          </a:p>
          <a:p>
            <a:r>
              <a:rPr lang="en-US" b="1" dirty="0"/>
              <a:t>Why it matters:</a:t>
            </a:r>
            <a:br>
              <a:rPr lang="en-US" dirty="0"/>
            </a:br>
            <a:r>
              <a:rPr lang="en-US" dirty="0"/>
              <a:t>Helps to identify which </a:t>
            </a:r>
            <a:r>
              <a:rPr lang="en-US" b="1" dirty="0"/>
              <a:t>product labels perform better</a:t>
            </a:r>
            <a:r>
              <a:rPr lang="en-US" dirty="0"/>
              <a:t> in terms of customer reviews and highlights the overall </a:t>
            </a:r>
            <a:r>
              <a:rPr lang="en-US" b="1" dirty="0"/>
              <a:t>positive quality trend</a:t>
            </a:r>
            <a:r>
              <a:rPr lang="en-US" dirty="0"/>
              <a:t> in the market.</a:t>
            </a:r>
          </a:p>
          <a:p>
            <a:endParaRPr lang="en-IN" dirty="0"/>
          </a:p>
        </p:txBody>
      </p:sp>
      <p:sp>
        <p:nvSpPr>
          <p:cNvPr id="12" name="TextBox 11">
            <a:extLst>
              <a:ext uri="{FF2B5EF4-FFF2-40B4-BE49-F238E27FC236}">
                <a16:creationId xmlns:a16="http://schemas.microsoft.com/office/drawing/2014/main" id="{75E04FAE-B09D-80D2-FD3E-BD9ED8550595}"/>
              </a:ext>
            </a:extLst>
          </p:cNvPr>
          <p:cNvSpPr txBox="1"/>
          <p:nvPr/>
        </p:nvSpPr>
        <p:spPr>
          <a:xfrm>
            <a:off x="3460830" y="243344"/>
            <a:ext cx="4560425"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Label VS Ranking</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44317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white background with a black and white background&#10;&#10;AI-generated content may be incorrect.">
            <a:extLst>
              <a:ext uri="{FF2B5EF4-FFF2-40B4-BE49-F238E27FC236}">
                <a16:creationId xmlns:a16="http://schemas.microsoft.com/office/drawing/2014/main" id="{EEE63A02-D5C7-3518-3C46-791C795FA63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596" b="16032"/>
          <a:stretch>
            <a:fillRect/>
          </a:stretch>
        </p:blipFill>
        <p:spPr>
          <a:xfrm>
            <a:off x="0" y="0"/>
            <a:ext cx="12191979" cy="6858000"/>
          </a:xfrm>
          <a:prstGeom prst="rect">
            <a:avLst/>
          </a:prstGeom>
        </p:spPr>
      </p:pic>
      <p:pic>
        <p:nvPicPr>
          <p:cNvPr id="8" name="Picture 7">
            <a:extLst>
              <a:ext uri="{FF2B5EF4-FFF2-40B4-BE49-F238E27FC236}">
                <a16:creationId xmlns:a16="http://schemas.microsoft.com/office/drawing/2014/main" id="{8CB6B8DF-531F-52D2-7999-E35B4BE226EF}"/>
              </a:ext>
            </a:extLst>
          </p:cNvPr>
          <p:cNvPicPr>
            <a:picLocks noChangeAspect="1"/>
          </p:cNvPicPr>
          <p:nvPr/>
        </p:nvPicPr>
        <p:blipFill>
          <a:blip r:embed="rId3"/>
          <a:stretch>
            <a:fillRect/>
          </a:stretch>
        </p:blipFill>
        <p:spPr>
          <a:xfrm>
            <a:off x="5613701" y="844203"/>
            <a:ext cx="6589833" cy="4822354"/>
          </a:xfrm>
          <a:prstGeom prst="rect">
            <a:avLst/>
          </a:prstGeom>
        </p:spPr>
      </p:pic>
      <p:sp>
        <p:nvSpPr>
          <p:cNvPr id="9" name="TextBox 8">
            <a:extLst>
              <a:ext uri="{FF2B5EF4-FFF2-40B4-BE49-F238E27FC236}">
                <a16:creationId xmlns:a16="http://schemas.microsoft.com/office/drawing/2014/main" id="{4CD35073-0D22-8DEA-96EA-FA2334362280}"/>
              </a:ext>
            </a:extLst>
          </p:cNvPr>
          <p:cNvSpPr txBox="1"/>
          <p:nvPr/>
        </p:nvSpPr>
        <p:spPr>
          <a:xfrm>
            <a:off x="138877" y="1099218"/>
            <a:ext cx="5474824" cy="4236336"/>
          </a:xfrm>
          <a:prstGeom prst="rect">
            <a:avLst/>
          </a:prstGeom>
          <a:noFill/>
        </p:spPr>
        <p:txBody>
          <a:bodyPr wrap="square" rtlCol="0">
            <a:spAutoFit/>
          </a:bodyPr>
          <a:lstStyle/>
          <a:p>
            <a:r>
              <a:rPr lang="en-US" sz="2000" b="1" dirty="0"/>
              <a:t>What it shows:</a:t>
            </a:r>
            <a:br>
              <a:rPr lang="en-US" sz="2000" dirty="0"/>
            </a:br>
            <a:r>
              <a:rPr lang="en-US" sz="2000" dirty="0"/>
              <a:t>A box plot dividing products as suitable or not suitable for normal skin.</a:t>
            </a:r>
          </a:p>
          <a:p>
            <a:endParaRPr lang="en-US" sz="2000" dirty="0"/>
          </a:p>
          <a:p>
            <a:r>
              <a:rPr lang="en-US" sz="2000" b="1" dirty="0"/>
              <a:t>Insights:</a:t>
            </a:r>
            <a:endParaRPr lang="en-US" sz="2000" dirty="0"/>
          </a:p>
          <a:p>
            <a:pPr>
              <a:buFont typeface="Arial" panose="020B0604020202020204" pitchFamily="34" charset="0"/>
              <a:buChar char="•"/>
            </a:pPr>
            <a:r>
              <a:rPr lang="en-US" sz="2000" dirty="0"/>
              <a:t>Products are fairly balanced between suitable and not suitable categories.</a:t>
            </a:r>
          </a:p>
          <a:p>
            <a:pPr>
              <a:buFont typeface="Arial" panose="020B0604020202020204" pitchFamily="34" charset="0"/>
              <a:buChar char="•"/>
            </a:pPr>
            <a:r>
              <a:rPr lang="en-US" sz="2000" dirty="0"/>
              <a:t>Most fall within a consistent suitability range.</a:t>
            </a:r>
          </a:p>
          <a:p>
            <a:endParaRPr lang="en-US" sz="2000" dirty="0"/>
          </a:p>
          <a:p>
            <a:r>
              <a:rPr lang="en-US" sz="2000" b="1" dirty="0"/>
              <a:t>Why it matters:</a:t>
            </a:r>
            <a:br>
              <a:rPr lang="en-US" sz="2000" dirty="0"/>
            </a:br>
            <a:r>
              <a:rPr lang="en-US" sz="2000" dirty="0"/>
              <a:t>Shows product suitability trends for normal skin users and product reliability.</a:t>
            </a:r>
          </a:p>
          <a:p>
            <a:endParaRPr lang="en-IN" sz="2000" dirty="0"/>
          </a:p>
        </p:txBody>
      </p:sp>
      <p:sp>
        <p:nvSpPr>
          <p:cNvPr id="13" name="TextBox 12">
            <a:extLst>
              <a:ext uri="{FF2B5EF4-FFF2-40B4-BE49-F238E27FC236}">
                <a16:creationId xmlns:a16="http://schemas.microsoft.com/office/drawing/2014/main" id="{57E894E3-FD8B-0A85-2666-7488725DE471}"/>
              </a:ext>
            </a:extLst>
          </p:cNvPr>
          <p:cNvSpPr txBox="1"/>
          <p:nvPr/>
        </p:nvSpPr>
        <p:spPr>
          <a:xfrm>
            <a:off x="3130952" y="150441"/>
            <a:ext cx="5023412"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Normal skin Suitability</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68606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1086-3C0E-C4BD-095D-201F0A5D096A}"/>
              </a:ext>
            </a:extLst>
          </p:cNvPr>
          <p:cNvSpPr>
            <a:spLocks noGrp="1"/>
          </p:cNvSpPr>
          <p:nvPr>
            <p:ph type="title"/>
          </p:nvPr>
        </p:nvSpPr>
        <p:spPr/>
        <p:txBody>
          <a:bodyPr/>
          <a:lstStyle/>
          <a:p>
            <a:endParaRPr lang="en-IN"/>
          </a:p>
        </p:txBody>
      </p:sp>
      <p:pic>
        <p:nvPicPr>
          <p:cNvPr id="5" name="Content Placeholder 4" descr="A white background with a pink background&#10;&#10;AI-generated content may be incorrect.">
            <a:extLst>
              <a:ext uri="{FF2B5EF4-FFF2-40B4-BE49-F238E27FC236}">
                <a16:creationId xmlns:a16="http://schemas.microsoft.com/office/drawing/2014/main" id="{A40A4C4D-6C38-95A5-663B-2BBA29E81D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0D2AD5D4-17A5-3F3E-2FF9-28600AC4892E}"/>
              </a:ext>
            </a:extLst>
          </p:cNvPr>
          <p:cNvSpPr txBox="1"/>
          <p:nvPr/>
        </p:nvSpPr>
        <p:spPr>
          <a:xfrm>
            <a:off x="265252" y="134292"/>
            <a:ext cx="8948195" cy="523220"/>
          </a:xfrm>
          <a:prstGeom prst="rect">
            <a:avLst/>
          </a:prstGeom>
          <a:noFill/>
        </p:spPr>
        <p:txBody>
          <a:bodyPr wrap="square" rtlCol="0">
            <a:spAutoFit/>
          </a:bodyPr>
          <a:lstStyle/>
          <a:p>
            <a:r>
              <a:rPr lang="en-US" sz="2800" dirty="0">
                <a:solidFill>
                  <a:schemeClr val="accent2">
                    <a:lumMod val="50000"/>
                  </a:schemeClr>
                </a:solidFill>
                <a:latin typeface="Arial Rounded MT Bold" panose="020F0704030504030204" pitchFamily="34" charset="0"/>
                <a:cs typeface="Aharoni" panose="02010803020104030203" pitchFamily="2" charset="-79"/>
              </a:rPr>
              <a:t>Conclusion:</a:t>
            </a:r>
            <a:endParaRPr lang="en-IN" sz="2800" dirty="0">
              <a:solidFill>
                <a:schemeClr val="accent2">
                  <a:lumMod val="50000"/>
                </a:schemeClr>
              </a:solidFill>
              <a:latin typeface="Arial Rounded MT Bold" panose="020F0704030504030204" pitchFamily="34" charset="0"/>
              <a:cs typeface="Aharoni" panose="02010803020104030203" pitchFamily="2" charset="-79"/>
            </a:endParaRPr>
          </a:p>
        </p:txBody>
      </p:sp>
      <p:sp>
        <p:nvSpPr>
          <p:cNvPr id="7" name="TextBox 6">
            <a:extLst>
              <a:ext uri="{FF2B5EF4-FFF2-40B4-BE49-F238E27FC236}">
                <a16:creationId xmlns:a16="http://schemas.microsoft.com/office/drawing/2014/main" id="{5A86606A-0B42-568E-C7DA-3218FA176193}"/>
              </a:ext>
            </a:extLst>
          </p:cNvPr>
          <p:cNvSpPr txBox="1"/>
          <p:nvPr/>
        </p:nvSpPr>
        <p:spPr>
          <a:xfrm>
            <a:off x="161080" y="663391"/>
            <a:ext cx="11668247" cy="6217087"/>
          </a:xfrm>
          <a:prstGeom prst="rect">
            <a:avLst/>
          </a:prstGeom>
          <a:noFill/>
        </p:spPr>
        <p:txBody>
          <a:bodyPr wrap="square" rtlCol="0">
            <a:spAutoFit/>
          </a:bodyPr>
          <a:lstStyle/>
          <a:p>
            <a:r>
              <a:rPr lang="en-US" sz="2000" dirty="0"/>
              <a:t>After analyzing the cosmetics product dataset through interactive Tableau dashboards, several valuable insights were identified:</a:t>
            </a:r>
          </a:p>
          <a:p>
            <a:pPr>
              <a:buFont typeface="Arial" panose="020B0604020202020204" pitchFamily="34" charset="0"/>
              <a:buChar char="•"/>
            </a:pPr>
            <a:r>
              <a:rPr lang="en-US" sz="2000" b="1" dirty="0"/>
              <a:t>Clinique, Murad, and Sephora Collection</a:t>
            </a:r>
            <a:r>
              <a:rPr lang="en-US" sz="2000" dirty="0"/>
              <a:t> emerged as the top brands with the highest number of products.</a:t>
            </a:r>
          </a:p>
          <a:p>
            <a:pPr>
              <a:buFont typeface="Arial" panose="020B0604020202020204" pitchFamily="34" charset="0"/>
              <a:buChar char="•"/>
            </a:pPr>
            <a:r>
              <a:rPr lang="en-US" sz="2000" b="1" dirty="0"/>
              <a:t>Moisturizer and Cleanser</a:t>
            </a:r>
            <a:r>
              <a:rPr lang="en-US" sz="2000" dirty="0"/>
              <a:t> were the most frequently available product labels, indicating high consumer demand for these categories.</a:t>
            </a:r>
          </a:p>
          <a:p>
            <a:pPr>
              <a:buFont typeface="Arial" panose="020B0604020202020204" pitchFamily="34" charset="0"/>
              <a:buChar char="•"/>
            </a:pPr>
            <a:r>
              <a:rPr lang="en-US" sz="2000" dirty="0"/>
              <a:t>The majority of cosmetic products are priced under </a:t>
            </a:r>
            <a:r>
              <a:rPr lang="en-US" sz="2000" b="1" dirty="0"/>
              <a:t>₹2000</a:t>
            </a:r>
            <a:r>
              <a:rPr lang="en-US" sz="2000" dirty="0"/>
              <a:t>, though some luxury brands offer products above ₹5000.</a:t>
            </a:r>
          </a:p>
          <a:p>
            <a:pPr>
              <a:buFont typeface="Arial" panose="020B0604020202020204" pitchFamily="34" charset="0"/>
              <a:buChar char="•"/>
            </a:pPr>
            <a:r>
              <a:rPr lang="en-US" sz="2000" dirty="0"/>
              <a:t>Most products received customer rankings between </a:t>
            </a:r>
            <a:r>
              <a:rPr lang="en-US" sz="2000" b="1" dirty="0"/>
              <a:t>3.8 and 4.5</a:t>
            </a:r>
            <a:r>
              <a:rPr lang="en-US" sz="2000" dirty="0"/>
              <a:t>, reflecting overall positive consumer feedback in the cosmetics market.</a:t>
            </a:r>
          </a:p>
          <a:p>
            <a:pPr>
              <a:buFont typeface="Arial" panose="020B0604020202020204" pitchFamily="34" charset="0"/>
              <a:buChar char="•"/>
            </a:pPr>
            <a:r>
              <a:rPr lang="en-US" sz="2000" dirty="0"/>
              <a:t>In terms of </a:t>
            </a:r>
            <a:r>
              <a:rPr lang="en-US" sz="2000" b="1" dirty="0"/>
              <a:t>skin suitability</a:t>
            </a:r>
            <a:r>
              <a:rPr lang="en-US" sz="2000" dirty="0"/>
              <a:t>, certain brands consistently offered products suitable for </a:t>
            </a:r>
            <a:r>
              <a:rPr lang="en-US" sz="2000" b="1" dirty="0"/>
              <a:t>sensitive, oily, dry, and normal skin types</a:t>
            </a:r>
            <a:r>
              <a:rPr lang="en-US" sz="2000" dirty="0"/>
              <a:t>, with </a:t>
            </a:r>
            <a:r>
              <a:rPr lang="en-US" sz="2000" b="1" dirty="0"/>
              <a:t>Clinique and Sephora Collection</a:t>
            </a:r>
            <a:r>
              <a:rPr lang="en-US" sz="2000" dirty="0"/>
              <a:t> leading in sensitive skin options.</a:t>
            </a:r>
          </a:p>
          <a:p>
            <a:pPr>
              <a:buFont typeface="Arial" panose="020B0604020202020204" pitchFamily="34" charset="0"/>
              <a:buChar char="•"/>
            </a:pPr>
            <a:r>
              <a:rPr lang="en-US" sz="2000" dirty="0"/>
              <a:t>The </a:t>
            </a:r>
            <a:r>
              <a:rPr lang="en-US" sz="2000" b="1" dirty="0"/>
              <a:t>Label vs Ranking analysis</a:t>
            </a:r>
            <a:r>
              <a:rPr lang="en-US" sz="2000" dirty="0"/>
              <a:t> showed that product labels like </a:t>
            </a:r>
            <a:r>
              <a:rPr lang="en-US" sz="2000" b="1" dirty="0"/>
              <a:t>Moisturizer, Face Mask, and Treatment</a:t>
            </a:r>
            <a:r>
              <a:rPr lang="en-US" sz="2000" dirty="0"/>
              <a:t> consistently achieved higher customer satisfaction.</a:t>
            </a:r>
          </a:p>
          <a:p>
            <a:endParaRPr lang="en-US" sz="2000" dirty="0"/>
          </a:p>
          <a:p>
            <a:r>
              <a:rPr lang="en-US" sz="2000" b="1" dirty="0"/>
              <a:t>📌 Overall Outcome:</a:t>
            </a:r>
          </a:p>
          <a:p>
            <a:r>
              <a:rPr lang="en-US" sz="2000" dirty="0"/>
              <a:t>This analysis provides a clear understanding of </a:t>
            </a:r>
            <a:r>
              <a:rPr lang="en-US" sz="2000" b="1" dirty="0"/>
              <a:t>market trends, brand performance, pricing strategies, and product suitability</a:t>
            </a:r>
            <a:r>
              <a:rPr lang="en-US" sz="2000" dirty="0"/>
              <a:t> in the cosmetics industry. It can help both </a:t>
            </a:r>
            <a:r>
              <a:rPr lang="en-US" sz="2000" b="1" dirty="0"/>
              <a:t>consumers in choosing suitable products</a:t>
            </a:r>
            <a:r>
              <a:rPr lang="en-US" sz="2000" dirty="0"/>
              <a:t> and </a:t>
            </a:r>
            <a:r>
              <a:rPr lang="en-US" sz="2000" b="1" dirty="0"/>
              <a:t>brands in optimizing their offerings</a:t>
            </a:r>
            <a:r>
              <a:rPr lang="en-US" sz="2000" dirty="0"/>
              <a:t> to meet market demands.</a:t>
            </a:r>
          </a:p>
          <a:p>
            <a:endParaRPr lang="en-IN" sz="2000" dirty="0"/>
          </a:p>
        </p:txBody>
      </p:sp>
    </p:spTree>
    <p:extLst>
      <p:ext uri="{BB962C8B-B14F-4D97-AF65-F5344CB8AC3E}">
        <p14:creationId xmlns:p14="http://schemas.microsoft.com/office/powerpoint/2010/main" val="2900181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white background with a pink background">
            <a:extLst>
              <a:ext uri="{FF2B5EF4-FFF2-40B4-BE49-F238E27FC236}">
                <a16:creationId xmlns:a16="http://schemas.microsoft.com/office/drawing/2014/main" id="{4580DB0D-3072-BA60-AF5A-1D1D5255478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596" b="16032"/>
          <a:stretch>
            <a:fillRect/>
          </a:stretch>
        </p:blipFill>
        <p:spPr>
          <a:xfrm>
            <a:off x="0" y="-1"/>
            <a:ext cx="12191979" cy="6858000"/>
          </a:xfrm>
          <a:prstGeom prst="rect">
            <a:avLst/>
          </a:prstGeom>
        </p:spPr>
      </p:pic>
      <p:sp>
        <p:nvSpPr>
          <p:cNvPr id="6" name="TextBox 5">
            <a:extLst>
              <a:ext uri="{FF2B5EF4-FFF2-40B4-BE49-F238E27FC236}">
                <a16:creationId xmlns:a16="http://schemas.microsoft.com/office/drawing/2014/main" id="{FBC5C71F-390E-D4CE-6C9F-EBFF7CA55FA4}"/>
              </a:ext>
            </a:extLst>
          </p:cNvPr>
          <p:cNvSpPr txBox="1"/>
          <p:nvPr/>
        </p:nvSpPr>
        <p:spPr>
          <a:xfrm>
            <a:off x="1581862" y="2767279"/>
            <a:ext cx="9028254" cy="1323439"/>
          </a:xfrm>
          <a:prstGeom prst="rect">
            <a:avLst/>
          </a:prstGeom>
          <a:noFill/>
        </p:spPr>
        <p:txBody>
          <a:bodyPr wrap="square" rtlCol="0">
            <a:spAutoFit/>
          </a:bodyPr>
          <a:lstStyle/>
          <a:p>
            <a:pPr algn="ctr"/>
            <a:r>
              <a:rPr lang="en-US" sz="8000" dirty="0">
                <a:latin typeface="Algerian" panose="04020705040A02060702" pitchFamily="82" charset="0"/>
              </a:rPr>
              <a:t>Thank you</a:t>
            </a:r>
            <a:endParaRPr lang="en-IN" sz="8000" dirty="0">
              <a:latin typeface="Algerian" panose="04020705040A02060702" pitchFamily="82" charset="0"/>
            </a:endParaRPr>
          </a:p>
        </p:txBody>
      </p:sp>
    </p:spTree>
    <p:extLst>
      <p:ext uri="{BB962C8B-B14F-4D97-AF65-F5344CB8AC3E}">
        <p14:creationId xmlns:p14="http://schemas.microsoft.com/office/powerpoint/2010/main" val="2958129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white background with a pink background">
            <a:extLst>
              <a:ext uri="{FF2B5EF4-FFF2-40B4-BE49-F238E27FC236}">
                <a16:creationId xmlns:a16="http://schemas.microsoft.com/office/drawing/2014/main" id="{15809A67-0652-6CCC-C61B-FC2EB47F560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7602" b="16038"/>
          <a:stretch>
            <a:fillRect/>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411874C1-6BE8-B995-AB61-22ECFDA37617}"/>
              </a:ext>
            </a:extLst>
          </p:cNvPr>
          <p:cNvSpPr txBox="1"/>
          <p:nvPr/>
        </p:nvSpPr>
        <p:spPr>
          <a:xfrm>
            <a:off x="92598" y="127322"/>
            <a:ext cx="11933498" cy="6740307"/>
          </a:xfrm>
          <a:prstGeom prst="rect">
            <a:avLst/>
          </a:prstGeom>
          <a:noFill/>
        </p:spPr>
        <p:txBody>
          <a:bodyPr wrap="square" rtlCol="0">
            <a:spAutoFit/>
          </a:bodyPr>
          <a:lstStyle/>
          <a:p>
            <a:r>
              <a:rPr lang="en-US" sz="2400" b="1" dirty="0">
                <a:solidFill>
                  <a:schemeClr val="accent2">
                    <a:lumMod val="50000"/>
                  </a:schemeClr>
                </a:solidFill>
              </a:rPr>
              <a:t>INTRODUCTION :</a:t>
            </a:r>
          </a:p>
          <a:p>
            <a:endParaRPr lang="en-US" sz="2400" b="1" dirty="0"/>
          </a:p>
          <a:p>
            <a:r>
              <a:rPr lang="en-US" sz="2400" b="1" dirty="0"/>
              <a:t>Hello everyone, my name is Rajesh Manku. Today, I’m excited to present my project titled </a:t>
            </a:r>
            <a:r>
              <a:rPr lang="en-US" sz="2400" b="1" i="1" dirty="0"/>
              <a:t>Cosmetic Insights: Navigating Cosmetic Trends and Consumer Insights with Tableau</a:t>
            </a:r>
            <a:r>
              <a:rPr lang="en-US" sz="2400" b="1" dirty="0"/>
              <a:t>.</a:t>
            </a:r>
          </a:p>
          <a:p>
            <a:endParaRPr lang="en-US" sz="2400" dirty="0"/>
          </a:p>
          <a:p>
            <a:r>
              <a:rPr lang="en-US" sz="2400" b="1" dirty="0"/>
              <a:t>The main objective of this project is to analyze cosmetic product data from various brands, focusing on aspects like brand performance, product suitability for different skin types, price ranges, and label preferences.</a:t>
            </a:r>
          </a:p>
          <a:p>
            <a:endParaRPr lang="en-US" sz="2400" dirty="0"/>
          </a:p>
          <a:p>
            <a:r>
              <a:rPr lang="en-US" sz="2400" b="1" dirty="0"/>
              <a:t>By visualizing this data through interactive Tableau dashboards, the goal is to uncover insights into which brands have the highest presence in the market, how different labels are performing, which products are suitable for various skin types, and how prices are distributed across brands.</a:t>
            </a:r>
          </a:p>
          <a:p>
            <a:endParaRPr lang="en-US" sz="2400" dirty="0"/>
          </a:p>
          <a:p>
            <a:r>
              <a:rPr lang="en-US" sz="2400" b="1" dirty="0"/>
              <a:t>These insights will help in understanding consumer preferences, brand competitiveness, and market trends, which can be valuable for product strategy, marketing decisions, and customer targeting.</a:t>
            </a:r>
            <a:endParaRPr lang="en-US" sz="2400" dirty="0"/>
          </a:p>
        </p:txBody>
      </p:sp>
    </p:spTree>
    <p:extLst>
      <p:ext uri="{BB962C8B-B14F-4D97-AF65-F5344CB8AC3E}">
        <p14:creationId xmlns:p14="http://schemas.microsoft.com/office/powerpoint/2010/main" val="1287786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A7FC-A168-9D88-0E9A-3117C56DBA1C}"/>
              </a:ext>
            </a:extLst>
          </p:cNvPr>
          <p:cNvSpPr>
            <a:spLocks noGrp="1"/>
          </p:cNvSpPr>
          <p:nvPr>
            <p:ph type="title"/>
          </p:nvPr>
        </p:nvSpPr>
        <p:spPr/>
        <p:txBody>
          <a:bodyPr/>
          <a:lstStyle/>
          <a:p>
            <a:endParaRPr lang="en-IN"/>
          </a:p>
        </p:txBody>
      </p:sp>
      <p:pic>
        <p:nvPicPr>
          <p:cNvPr id="5" name="Content Placeholder 4" descr="A white background with black dots&#10;&#10;AI-generated content may be incorrect.">
            <a:extLst>
              <a:ext uri="{FF2B5EF4-FFF2-40B4-BE49-F238E27FC236}">
                <a16:creationId xmlns:a16="http://schemas.microsoft.com/office/drawing/2014/main" id="{3A625DCA-8EF0-1B01-D4D7-3195A8F8D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9" name="TextBox 8">
            <a:extLst>
              <a:ext uri="{FF2B5EF4-FFF2-40B4-BE49-F238E27FC236}">
                <a16:creationId xmlns:a16="http://schemas.microsoft.com/office/drawing/2014/main" id="{FCB3FD2F-BE6F-0234-3EED-C66839754F55}"/>
              </a:ext>
            </a:extLst>
          </p:cNvPr>
          <p:cNvSpPr txBox="1"/>
          <p:nvPr/>
        </p:nvSpPr>
        <p:spPr>
          <a:xfrm>
            <a:off x="160116" y="183364"/>
            <a:ext cx="8972309" cy="461665"/>
          </a:xfrm>
          <a:prstGeom prst="rect">
            <a:avLst/>
          </a:prstGeom>
          <a:noFill/>
        </p:spPr>
        <p:txBody>
          <a:bodyPr wrap="square" rtlCol="0">
            <a:spAutoFit/>
          </a:bodyPr>
          <a:lstStyle/>
          <a:p>
            <a:r>
              <a:rPr lang="en-US" sz="2400" dirty="0"/>
              <a:t> Dashboard 1: </a:t>
            </a:r>
            <a:r>
              <a:rPr lang="en-US" sz="2400" b="1" dirty="0"/>
              <a:t>Product Ranking and Detailed Analysis</a:t>
            </a:r>
            <a:endParaRPr lang="en-IN" sz="2400" dirty="0"/>
          </a:p>
        </p:txBody>
      </p:sp>
      <p:sp>
        <p:nvSpPr>
          <p:cNvPr id="10" name="TextBox 9">
            <a:extLst>
              <a:ext uri="{FF2B5EF4-FFF2-40B4-BE49-F238E27FC236}">
                <a16:creationId xmlns:a16="http://schemas.microsoft.com/office/drawing/2014/main" id="{654B9D78-8F8F-753F-A1EE-F64DB0C7D72B}"/>
              </a:ext>
            </a:extLst>
          </p:cNvPr>
          <p:cNvSpPr txBox="1"/>
          <p:nvPr/>
        </p:nvSpPr>
        <p:spPr>
          <a:xfrm>
            <a:off x="241140" y="945055"/>
            <a:ext cx="11518740" cy="6247864"/>
          </a:xfrm>
          <a:prstGeom prst="rect">
            <a:avLst/>
          </a:prstGeom>
          <a:noFill/>
        </p:spPr>
        <p:txBody>
          <a:bodyPr wrap="square" rtlCol="0">
            <a:spAutoFit/>
          </a:bodyPr>
          <a:lstStyle/>
          <a:p>
            <a:r>
              <a:rPr lang="en-US" sz="2000" dirty="0"/>
              <a:t>This dashboard provides a comprehensive view of cosmetic product distribution, pricing, and brand performance.</a:t>
            </a:r>
          </a:p>
          <a:p>
            <a:pPr>
              <a:buFont typeface="Arial" panose="020B0604020202020204" pitchFamily="34" charset="0"/>
              <a:buChar char="•"/>
            </a:pPr>
            <a:r>
              <a:rPr lang="en-US" sz="2000" b="1" dirty="0"/>
              <a:t>Label Count:</a:t>
            </a:r>
            <a:br>
              <a:rPr lang="en-US" sz="2000" dirty="0"/>
            </a:br>
            <a:r>
              <a:rPr lang="en-US" sz="2000" dirty="0"/>
              <a:t>A bar chart showing the number of products available under different product labels like </a:t>
            </a:r>
            <a:r>
              <a:rPr lang="en-US" sz="2000" i="1" dirty="0"/>
              <a:t>Moisturizer</a:t>
            </a:r>
            <a:r>
              <a:rPr lang="en-US" sz="2000" dirty="0"/>
              <a:t>, </a:t>
            </a:r>
            <a:r>
              <a:rPr lang="en-US" sz="2000" i="1" dirty="0"/>
              <a:t>Cleanser</a:t>
            </a:r>
            <a:r>
              <a:rPr lang="en-US" sz="2000" dirty="0"/>
              <a:t>, </a:t>
            </a:r>
            <a:r>
              <a:rPr lang="en-US" sz="2000" i="1" dirty="0"/>
              <a:t>Face Mask</a:t>
            </a:r>
            <a:r>
              <a:rPr lang="en-US" sz="2000" dirty="0"/>
              <a:t>, </a:t>
            </a:r>
            <a:r>
              <a:rPr lang="en-US" sz="2000" i="1" dirty="0"/>
              <a:t>Treatment</a:t>
            </a:r>
            <a:r>
              <a:rPr lang="en-US" sz="2000" dirty="0"/>
              <a:t>, </a:t>
            </a:r>
            <a:r>
              <a:rPr lang="en-US" sz="2000" i="1" dirty="0"/>
              <a:t>Eye Cream</a:t>
            </a:r>
            <a:r>
              <a:rPr lang="en-US" sz="2000" dirty="0"/>
              <a:t>, and </a:t>
            </a:r>
            <a:r>
              <a:rPr lang="en-US" sz="2000" i="1" dirty="0"/>
              <a:t>Sun Protection</a:t>
            </a:r>
            <a:r>
              <a:rPr lang="en-US" sz="2000" dirty="0"/>
              <a:t>.</a:t>
            </a:r>
            <a:br>
              <a:rPr lang="en-US" sz="2000" dirty="0"/>
            </a:br>
            <a:r>
              <a:rPr lang="en-US" sz="2000" dirty="0"/>
              <a:t>👉 </a:t>
            </a:r>
            <a:r>
              <a:rPr lang="en-US" sz="2000" i="1" dirty="0"/>
              <a:t>Insight:</a:t>
            </a:r>
            <a:r>
              <a:rPr lang="en-US" sz="2000" dirty="0"/>
              <a:t> Moisturizers and Cleansers are the most common product categories.</a:t>
            </a:r>
          </a:p>
          <a:p>
            <a:pPr>
              <a:buFont typeface="Arial" panose="020B0604020202020204" pitchFamily="34" charset="0"/>
              <a:buChar char="•"/>
            </a:pPr>
            <a:r>
              <a:rPr lang="en-US" sz="2000" b="1" dirty="0"/>
              <a:t>Top Brands (Pie Chart):</a:t>
            </a:r>
            <a:br>
              <a:rPr lang="en-US" sz="2000" dirty="0"/>
            </a:br>
            <a:r>
              <a:rPr lang="en-US" sz="2000" dirty="0"/>
              <a:t>A pie chart displaying the top brands by product count.</a:t>
            </a:r>
            <a:br>
              <a:rPr lang="en-US" sz="2000" dirty="0"/>
            </a:br>
            <a:r>
              <a:rPr lang="en-US" sz="2000" dirty="0"/>
              <a:t>👉 </a:t>
            </a:r>
            <a:r>
              <a:rPr lang="en-US" sz="2000" i="1" dirty="0"/>
              <a:t>Insight:</a:t>
            </a:r>
            <a:r>
              <a:rPr lang="en-US" sz="2000" dirty="0"/>
              <a:t> Brands like </a:t>
            </a:r>
            <a:r>
              <a:rPr lang="en-US" sz="2000" b="1" dirty="0"/>
              <a:t>Clinique, Murad, Origins, Sephora Collection, and Shiseido</a:t>
            </a:r>
            <a:r>
              <a:rPr lang="en-US" sz="2000" dirty="0"/>
              <a:t> have a significant market share.</a:t>
            </a:r>
          </a:p>
          <a:p>
            <a:pPr>
              <a:buFont typeface="Arial" panose="020B0604020202020204" pitchFamily="34" charset="0"/>
              <a:buChar char="•"/>
            </a:pPr>
            <a:r>
              <a:rPr lang="en-US" sz="2000" b="1" dirty="0"/>
              <a:t>Price vs Brand (Box Plot):</a:t>
            </a:r>
            <a:br>
              <a:rPr lang="en-US" sz="2000" dirty="0"/>
            </a:br>
            <a:r>
              <a:rPr lang="en-US" sz="2000" dirty="0"/>
              <a:t>Shows the price distribution across different brands.</a:t>
            </a:r>
            <a:br>
              <a:rPr lang="en-US" sz="2000" dirty="0"/>
            </a:br>
            <a:r>
              <a:rPr lang="en-US" sz="2000" dirty="0"/>
              <a:t>👉 </a:t>
            </a:r>
            <a:r>
              <a:rPr lang="en-US" sz="2000" i="1" dirty="0"/>
              <a:t>Insight:</a:t>
            </a:r>
            <a:r>
              <a:rPr lang="en-US" sz="2000" dirty="0"/>
              <a:t> Most product prices are clustered below ₹2000, but a few luxury brands have products priced much higher, exceeding ₹5000.</a:t>
            </a:r>
          </a:p>
          <a:p>
            <a:pPr>
              <a:buFont typeface="Arial" panose="020B0604020202020204" pitchFamily="34" charset="0"/>
              <a:buChar char="•"/>
            </a:pPr>
            <a:r>
              <a:rPr lang="en-US" sz="2000" b="1" dirty="0"/>
              <a:t>Brand vs Ranking (Bar Chart):</a:t>
            </a:r>
            <a:br>
              <a:rPr lang="en-US" sz="2000" dirty="0"/>
            </a:br>
            <a:r>
              <a:rPr lang="en-US" sz="2000" dirty="0"/>
              <a:t>Visualizes the number of records (products) at different ranking levels.</a:t>
            </a:r>
            <a:br>
              <a:rPr lang="en-US" sz="2000" dirty="0"/>
            </a:br>
            <a:r>
              <a:rPr lang="en-US" sz="2000" dirty="0"/>
              <a:t>👉 </a:t>
            </a:r>
            <a:r>
              <a:rPr lang="en-US" sz="2000" i="1" dirty="0"/>
              <a:t>Insight:</a:t>
            </a:r>
            <a:r>
              <a:rPr lang="en-US" sz="2000" dirty="0"/>
              <a:t> Most products are ranked between 3.5 and 4.5, indicating generally favorable consumer reviews.</a:t>
            </a:r>
          </a:p>
          <a:p>
            <a:endParaRPr lang="en-IN" sz="2000" dirty="0"/>
          </a:p>
          <a:p>
            <a:endParaRPr lang="en-IN" sz="2000" dirty="0"/>
          </a:p>
        </p:txBody>
      </p:sp>
    </p:spTree>
    <p:extLst>
      <p:ext uri="{BB962C8B-B14F-4D97-AF65-F5344CB8AC3E}">
        <p14:creationId xmlns:p14="http://schemas.microsoft.com/office/powerpoint/2010/main" val="2166419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399D-DCF3-9AAC-7625-6E7F453A2BCE}"/>
              </a:ext>
            </a:extLst>
          </p:cNvPr>
          <p:cNvSpPr>
            <a:spLocks noGrp="1"/>
          </p:cNvSpPr>
          <p:nvPr>
            <p:ph type="title"/>
          </p:nvPr>
        </p:nvSpPr>
        <p:spPr/>
        <p:txBody>
          <a:bodyPr/>
          <a:lstStyle/>
          <a:p>
            <a:endParaRPr lang="en-IN" dirty="0"/>
          </a:p>
        </p:txBody>
      </p:sp>
      <p:pic>
        <p:nvPicPr>
          <p:cNvPr id="5" name="Content Placeholder 4" descr="A close-up of a graph&#10;&#10;AI-generated content may be incorrect.">
            <a:extLst>
              <a:ext uri="{FF2B5EF4-FFF2-40B4-BE49-F238E27FC236}">
                <a16:creationId xmlns:a16="http://schemas.microsoft.com/office/drawing/2014/main" id="{F53BB6B0-F39C-1E9A-AFEE-1F58C83259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0112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E637-56AB-7D6A-FD9F-7DB59449377E}"/>
              </a:ext>
            </a:extLst>
          </p:cNvPr>
          <p:cNvSpPr>
            <a:spLocks noGrp="1"/>
          </p:cNvSpPr>
          <p:nvPr>
            <p:ph type="title"/>
          </p:nvPr>
        </p:nvSpPr>
        <p:spPr/>
        <p:txBody>
          <a:bodyPr/>
          <a:lstStyle/>
          <a:p>
            <a:endParaRPr lang="en-IN"/>
          </a:p>
        </p:txBody>
      </p:sp>
      <p:pic>
        <p:nvPicPr>
          <p:cNvPr id="5" name="Content Placeholder 4" descr="A white background with a black and white background&#10;&#10;AI-generated content may be incorrect.">
            <a:extLst>
              <a:ext uri="{FF2B5EF4-FFF2-40B4-BE49-F238E27FC236}">
                <a16:creationId xmlns:a16="http://schemas.microsoft.com/office/drawing/2014/main" id="{34D51A36-BD1A-007B-888F-3067EA6F3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68"/>
            <a:ext cx="12192000" cy="6860768"/>
          </a:xfrm>
        </p:spPr>
      </p:pic>
      <p:sp>
        <p:nvSpPr>
          <p:cNvPr id="6" name="TextBox 5">
            <a:extLst>
              <a:ext uri="{FF2B5EF4-FFF2-40B4-BE49-F238E27FC236}">
                <a16:creationId xmlns:a16="http://schemas.microsoft.com/office/drawing/2014/main" id="{35ED5A99-271A-0003-35F5-3B6E234A64FF}"/>
              </a:ext>
            </a:extLst>
          </p:cNvPr>
          <p:cNvSpPr txBox="1"/>
          <p:nvPr/>
        </p:nvSpPr>
        <p:spPr>
          <a:xfrm>
            <a:off x="115749" y="134292"/>
            <a:ext cx="8044404" cy="461665"/>
          </a:xfrm>
          <a:prstGeom prst="rect">
            <a:avLst/>
          </a:prstGeom>
          <a:noFill/>
        </p:spPr>
        <p:txBody>
          <a:bodyPr wrap="square" rtlCol="0">
            <a:spAutoFit/>
          </a:bodyPr>
          <a:lstStyle/>
          <a:p>
            <a:r>
              <a:rPr lang="en-US" sz="2400" dirty="0"/>
              <a:t>Dashboard 2: </a:t>
            </a:r>
            <a:r>
              <a:rPr lang="en-US" sz="2400" b="1" dirty="0"/>
              <a:t>Product Suitability Overview</a:t>
            </a:r>
            <a:endParaRPr lang="en-IN" sz="2400" dirty="0"/>
          </a:p>
        </p:txBody>
      </p:sp>
      <p:sp>
        <p:nvSpPr>
          <p:cNvPr id="7" name="TextBox 6">
            <a:extLst>
              <a:ext uri="{FF2B5EF4-FFF2-40B4-BE49-F238E27FC236}">
                <a16:creationId xmlns:a16="http://schemas.microsoft.com/office/drawing/2014/main" id="{2994B9D9-8460-0993-2C36-2670CFD31525}"/>
              </a:ext>
            </a:extLst>
          </p:cNvPr>
          <p:cNvSpPr txBox="1"/>
          <p:nvPr/>
        </p:nvSpPr>
        <p:spPr>
          <a:xfrm>
            <a:off x="115749" y="733016"/>
            <a:ext cx="11945072" cy="6217087"/>
          </a:xfrm>
          <a:prstGeom prst="rect">
            <a:avLst/>
          </a:prstGeom>
          <a:noFill/>
        </p:spPr>
        <p:txBody>
          <a:bodyPr wrap="square" rtlCol="0">
            <a:spAutoFit/>
          </a:bodyPr>
          <a:lstStyle/>
          <a:p>
            <a:r>
              <a:rPr lang="en-US" sz="2000" dirty="0"/>
              <a:t>This dashboard focuses on analyzing product suitability for different skin types: </a:t>
            </a:r>
            <a:r>
              <a:rPr lang="en-US" sz="2000" i="1" dirty="0"/>
              <a:t>Sensitive, Oily, Dry, and Normal skin.</a:t>
            </a:r>
            <a:endParaRPr lang="en-US" sz="2000" dirty="0"/>
          </a:p>
          <a:p>
            <a:pPr>
              <a:buFont typeface="Arial" panose="020B0604020202020204" pitchFamily="34" charset="0"/>
              <a:buChar char="•"/>
            </a:pPr>
            <a:r>
              <a:rPr lang="en-US" sz="2000" b="1" dirty="0"/>
              <a:t>Sensitive Skin Suitability (Bar Chart):</a:t>
            </a:r>
            <a:br>
              <a:rPr lang="en-US" sz="2000" dirty="0"/>
            </a:br>
            <a:r>
              <a:rPr lang="en-US" sz="2000" dirty="0"/>
              <a:t>Displays the number of products suitable and not suitable for sensitive skin by brand.</a:t>
            </a:r>
            <a:br>
              <a:rPr lang="en-US" sz="2000" dirty="0"/>
            </a:br>
            <a:r>
              <a:rPr lang="en-US" sz="2000" dirty="0"/>
              <a:t>👉 </a:t>
            </a:r>
            <a:r>
              <a:rPr lang="en-US" sz="2000" i="1" dirty="0"/>
              <a:t>Insight:</a:t>
            </a:r>
            <a:r>
              <a:rPr lang="en-US" sz="2000" dirty="0"/>
              <a:t> Brands like </a:t>
            </a:r>
            <a:r>
              <a:rPr lang="en-US" sz="2000" b="1" dirty="0"/>
              <a:t>Clinique, Sephora Collection, and Shiseido</a:t>
            </a:r>
            <a:r>
              <a:rPr lang="en-US" sz="2000" dirty="0"/>
              <a:t> have more suitable products for sensitive skin.</a:t>
            </a:r>
          </a:p>
          <a:p>
            <a:pPr>
              <a:buFont typeface="Arial" panose="020B0604020202020204" pitchFamily="34" charset="0"/>
              <a:buChar char="•"/>
            </a:pPr>
            <a:r>
              <a:rPr lang="en-US" sz="2000" b="1" dirty="0"/>
              <a:t>Oily Skin Suitability (Bar Chart):</a:t>
            </a:r>
            <a:br>
              <a:rPr lang="en-US" sz="2000" dirty="0"/>
            </a:br>
            <a:r>
              <a:rPr lang="en-US" sz="2000" dirty="0"/>
              <a:t>Shows how many products from each brand are suitable for oily skin.</a:t>
            </a:r>
            <a:br>
              <a:rPr lang="en-US" sz="2000" dirty="0"/>
            </a:br>
            <a:r>
              <a:rPr lang="en-US" sz="2000" dirty="0"/>
              <a:t>👉 </a:t>
            </a:r>
            <a:r>
              <a:rPr lang="en-US" sz="2000" i="1" dirty="0"/>
              <a:t>Insight:</a:t>
            </a:r>
            <a:r>
              <a:rPr lang="en-US" sz="2000" dirty="0"/>
              <a:t> A significant number of products across multiple brands are suitable for oily skin, with peaks in certain brands like </a:t>
            </a:r>
            <a:r>
              <a:rPr lang="en-US" sz="2000" b="1" dirty="0"/>
              <a:t>Clinique, </a:t>
            </a:r>
            <a:r>
              <a:rPr lang="en-US" sz="2000" b="1" dirty="0" err="1"/>
              <a:t>GlamGlow</a:t>
            </a:r>
            <a:r>
              <a:rPr lang="en-US" sz="2000" b="1" dirty="0"/>
              <a:t>, and Fenty Beauty</a:t>
            </a:r>
            <a:r>
              <a:rPr lang="en-US" sz="2000" dirty="0"/>
              <a:t>.</a:t>
            </a:r>
          </a:p>
          <a:p>
            <a:pPr>
              <a:buFont typeface="Arial" panose="020B0604020202020204" pitchFamily="34" charset="0"/>
              <a:buChar char="•"/>
            </a:pPr>
            <a:r>
              <a:rPr lang="en-US" sz="2000" b="1" dirty="0"/>
              <a:t>Normal Skin Suitability (Box Plot):</a:t>
            </a:r>
            <a:br>
              <a:rPr lang="en-US" sz="2000" dirty="0"/>
            </a:br>
            <a:r>
              <a:rPr lang="en-US" sz="2000" dirty="0"/>
              <a:t>Visualizes the distribution of product suitability for normal skin.</a:t>
            </a:r>
            <a:br>
              <a:rPr lang="en-US" sz="2000" dirty="0"/>
            </a:br>
            <a:r>
              <a:rPr lang="en-US" sz="2000" dirty="0"/>
              <a:t>👉 </a:t>
            </a:r>
            <a:r>
              <a:rPr lang="en-US" sz="2000" i="1" dirty="0"/>
              <a:t>Insight:</a:t>
            </a:r>
            <a:r>
              <a:rPr lang="en-US" sz="2000" dirty="0"/>
              <a:t> Most products fall within a certain suitability range, with a fair balance between suitable and not suitable.</a:t>
            </a:r>
          </a:p>
          <a:p>
            <a:pPr>
              <a:buFont typeface="Arial" panose="020B0604020202020204" pitchFamily="34" charset="0"/>
              <a:buChar char="•"/>
            </a:pPr>
            <a:r>
              <a:rPr lang="en-US" sz="2000" b="1" dirty="0"/>
              <a:t>Dry Skin Suitability (Bubble Chart):</a:t>
            </a:r>
            <a:br>
              <a:rPr lang="en-US" sz="2000" dirty="0"/>
            </a:br>
            <a:r>
              <a:rPr lang="en-US" sz="2000" dirty="0"/>
              <a:t>Represents the number of suitable and not suitable products for dry skin using bubbles, where larger bubbles indicate higher counts.</a:t>
            </a:r>
            <a:br>
              <a:rPr lang="en-US" sz="2000" dirty="0"/>
            </a:br>
            <a:r>
              <a:rPr lang="en-US" sz="2000" dirty="0"/>
              <a:t>👉 </a:t>
            </a:r>
            <a:r>
              <a:rPr lang="en-US" sz="2000" i="1" dirty="0"/>
              <a:t>Insight:</a:t>
            </a:r>
            <a:r>
              <a:rPr lang="en-US" sz="2000" dirty="0"/>
              <a:t> There’s a diverse range of product suitability for dry skin, with certain brands offering more dry-skin-friendly products.</a:t>
            </a:r>
          </a:p>
          <a:p>
            <a:endParaRPr lang="en-IN" sz="2000" dirty="0"/>
          </a:p>
        </p:txBody>
      </p:sp>
    </p:spTree>
    <p:extLst>
      <p:ext uri="{BB962C8B-B14F-4D97-AF65-F5344CB8AC3E}">
        <p14:creationId xmlns:p14="http://schemas.microsoft.com/office/powerpoint/2010/main" val="373581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8529-98B3-4A08-D33E-5C6BBC710864}"/>
              </a:ext>
            </a:extLst>
          </p:cNvPr>
          <p:cNvSpPr>
            <a:spLocks noGrp="1"/>
          </p:cNvSpPr>
          <p:nvPr>
            <p:ph type="title"/>
          </p:nvPr>
        </p:nvSpPr>
        <p:spPr/>
        <p:txBody>
          <a:bodyPr/>
          <a:lstStyle/>
          <a:p>
            <a:endParaRPr lang="en-IN"/>
          </a:p>
        </p:txBody>
      </p:sp>
      <p:pic>
        <p:nvPicPr>
          <p:cNvPr id="5" name="Content Placeholder 4" descr="A close-up of a graph&#10;&#10;AI-generated content may be incorrect.">
            <a:extLst>
              <a:ext uri="{FF2B5EF4-FFF2-40B4-BE49-F238E27FC236}">
                <a16:creationId xmlns:a16="http://schemas.microsoft.com/office/drawing/2014/main" id="{C39B378C-068B-C4EE-54F8-211A241ECE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80066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34F9-3869-08AE-200C-C2490DBCA8E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9E1D7F1-4085-58B9-2179-1F624F845983}"/>
              </a:ext>
            </a:extLst>
          </p:cNvPr>
          <p:cNvSpPr>
            <a:spLocks noGrp="1"/>
          </p:cNvSpPr>
          <p:nvPr>
            <p:ph type="subTitle" idx="1"/>
          </p:nvPr>
        </p:nvSpPr>
        <p:spPr/>
        <p:txBody>
          <a:bodyPr/>
          <a:lstStyle/>
          <a:p>
            <a:endParaRPr lang="en-IN"/>
          </a:p>
        </p:txBody>
      </p:sp>
      <p:pic>
        <p:nvPicPr>
          <p:cNvPr id="6" name="Picture 5" descr="A white background with black dots&#10;&#10;AI-generated content may be incorrect.">
            <a:extLst>
              <a:ext uri="{FF2B5EF4-FFF2-40B4-BE49-F238E27FC236}">
                <a16:creationId xmlns:a16="http://schemas.microsoft.com/office/drawing/2014/main" id="{76B1D7C8-ED9B-4DC8-6B5D-5DA85A934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01"/>
            <a:ext cx="12192000" cy="6867301"/>
          </a:xfrm>
          <a:prstGeom prst="rect">
            <a:avLst/>
          </a:prstGeom>
        </p:spPr>
      </p:pic>
      <p:sp>
        <p:nvSpPr>
          <p:cNvPr id="8" name="TextBox 7">
            <a:extLst>
              <a:ext uri="{FF2B5EF4-FFF2-40B4-BE49-F238E27FC236}">
                <a16:creationId xmlns:a16="http://schemas.microsoft.com/office/drawing/2014/main" id="{F83C0C08-E3F4-5266-E4A0-D215C251E35A}"/>
              </a:ext>
            </a:extLst>
          </p:cNvPr>
          <p:cNvSpPr txBox="1"/>
          <p:nvPr/>
        </p:nvSpPr>
        <p:spPr>
          <a:xfrm>
            <a:off x="162046" y="1319711"/>
            <a:ext cx="5652303" cy="5016758"/>
          </a:xfrm>
          <a:prstGeom prst="rect">
            <a:avLst/>
          </a:prstGeom>
          <a:noFill/>
        </p:spPr>
        <p:txBody>
          <a:bodyPr wrap="square" rtlCol="0">
            <a:spAutoFit/>
          </a:bodyPr>
          <a:lstStyle/>
          <a:p>
            <a:r>
              <a:rPr lang="en-US" sz="2000" b="1" dirty="0"/>
              <a:t>What it shows:</a:t>
            </a:r>
            <a:br>
              <a:rPr lang="en-US" sz="2000" dirty="0"/>
            </a:br>
            <a:r>
              <a:rPr lang="en-US" sz="2000" dirty="0"/>
              <a:t>A pie chart representing the distribution of product counts across the top cosmetic brands.</a:t>
            </a:r>
          </a:p>
          <a:p>
            <a:endParaRPr lang="en-US" sz="2000" dirty="0"/>
          </a:p>
          <a:p>
            <a:r>
              <a:rPr lang="en-US" sz="2000" b="1" dirty="0"/>
              <a:t>Insights:</a:t>
            </a:r>
            <a:endParaRPr lang="en-US" sz="2000" dirty="0"/>
          </a:p>
          <a:p>
            <a:pPr>
              <a:buFont typeface="Arial" panose="020B0604020202020204" pitchFamily="34" charset="0"/>
              <a:buChar char="•"/>
            </a:pPr>
            <a:r>
              <a:rPr lang="en-US" sz="2000" b="1" dirty="0"/>
              <a:t>Clinique</a:t>
            </a:r>
            <a:r>
              <a:rPr lang="en-US" sz="2000" dirty="0"/>
              <a:t> has the highest number of products listed in the dataset.</a:t>
            </a:r>
          </a:p>
          <a:p>
            <a:pPr>
              <a:buFont typeface="Arial" panose="020B0604020202020204" pitchFamily="34" charset="0"/>
              <a:buChar char="•"/>
            </a:pPr>
            <a:r>
              <a:rPr lang="en-US" sz="2000" dirty="0"/>
              <a:t>Followed by </a:t>
            </a:r>
            <a:r>
              <a:rPr lang="en-US" sz="2000" b="1" dirty="0"/>
              <a:t>Murad</a:t>
            </a:r>
            <a:r>
              <a:rPr lang="en-US" sz="2000" dirty="0"/>
              <a:t>, </a:t>
            </a:r>
            <a:r>
              <a:rPr lang="en-US" sz="2000" b="1" dirty="0"/>
              <a:t>Origins</a:t>
            </a:r>
            <a:r>
              <a:rPr lang="en-US" sz="2000" dirty="0"/>
              <a:t>, </a:t>
            </a:r>
            <a:r>
              <a:rPr lang="en-US" sz="2000" b="1" dirty="0"/>
              <a:t>Sephora Collection</a:t>
            </a:r>
            <a:r>
              <a:rPr lang="en-US" sz="2000" dirty="0"/>
              <a:t>, and </a:t>
            </a:r>
            <a:r>
              <a:rPr lang="en-US" sz="2000" b="1" dirty="0"/>
              <a:t>Shiseido</a:t>
            </a:r>
            <a:r>
              <a:rPr lang="en-US" sz="2000" dirty="0"/>
              <a:t>.</a:t>
            </a:r>
          </a:p>
          <a:p>
            <a:endParaRPr lang="en-US" sz="2000" dirty="0"/>
          </a:p>
          <a:p>
            <a:r>
              <a:rPr lang="en-US" sz="2000" b="1" dirty="0"/>
              <a:t>Why it matters:</a:t>
            </a:r>
            <a:br>
              <a:rPr lang="en-US" sz="2000" dirty="0"/>
            </a:br>
            <a:r>
              <a:rPr lang="en-US" sz="2000" dirty="0"/>
              <a:t>Identifies which brands have the widest variety of products in the market, indicating their market presence and possible popularity among consumers.</a:t>
            </a:r>
          </a:p>
          <a:p>
            <a:endParaRPr lang="en-IN" sz="2000" dirty="0"/>
          </a:p>
        </p:txBody>
      </p:sp>
      <p:pic>
        <p:nvPicPr>
          <p:cNvPr id="9" name="Picture 8">
            <a:extLst>
              <a:ext uri="{FF2B5EF4-FFF2-40B4-BE49-F238E27FC236}">
                <a16:creationId xmlns:a16="http://schemas.microsoft.com/office/drawing/2014/main" id="{E51E9A8F-CACC-6A5C-39B2-0AE11FC000BE}"/>
              </a:ext>
            </a:extLst>
          </p:cNvPr>
          <p:cNvPicPr>
            <a:picLocks noChangeAspect="1"/>
          </p:cNvPicPr>
          <p:nvPr/>
        </p:nvPicPr>
        <p:blipFill>
          <a:blip r:embed="rId3"/>
          <a:stretch>
            <a:fillRect/>
          </a:stretch>
        </p:blipFill>
        <p:spPr>
          <a:xfrm>
            <a:off x="5542345" y="1313551"/>
            <a:ext cx="6956383" cy="4962574"/>
          </a:xfrm>
          <a:prstGeom prst="rect">
            <a:avLst/>
          </a:prstGeom>
        </p:spPr>
      </p:pic>
      <p:sp>
        <p:nvSpPr>
          <p:cNvPr id="10" name="TextBox 9">
            <a:extLst>
              <a:ext uri="{FF2B5EF4-FFF2-40B4-BE49-F238E27FC236}">
                <a16:creationId xmlns:a16="http://schemas.microsoft.com/office/drawing/2014/main" id="{FD0F7E36-655E-BEB2-CF0E-D3C440EC5862}"/>
              </a:ext>
            </a:extLst>
          </p:cNvPr>
          <p:cNvSpPr txBox="1"/>
          <p:nvPr/>
        </p:nvSpPr>
        <p:spPr>
          <a:xfrm>
            <a:off x="4066572" y="416166"/>
            <a:ext cx="3495554"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Top Brands</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15590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59D58-9261-F285-AAD0-401B1A52D471}"/>
              </a:ext>
            </a:extLst>
          </p:cNvPr>
          <p:cNvSpPr>
            <a:spLocks noGrp="1"/>
          </p:cNvSpPr>
          <p:nvPr>
            <p:ph type="title"/>
          </p:nvPr>
        </p:nvSpPr>
        <p:spPr/>
        <p:txBody>
          <a:bodyPr/>
          <a:lstStyle/>
          <a:p>
            <a:endParaRPr lang="en-IN"/>
          </a:p>
        </p:txBody>
      </p:sp>
      <p:pic>
        <p:nvPicPr>
          <p:cNvPr id="7" name="Content Placeholder 6" descr="A white background with black dots&#10;&#10;AI-generated content may be incorrect.">
            <a:extLst>
              <a:ext uri="{FF2B5EF4-FFF2-40B4-BE49-F238E27FC236}">
                <a16:creationId xmlns:a16="http://schemas.microsoft.com/office/drawing/2014/main" id="{70B1B29E-6C6A-CBD6-5D9A-D89E5D139B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8" name="Content Placeholder 4" descr="A graph on a computer screen&#10;&#10;AI-generated content may be incorrect.">
            <a:extLst>
              <a:ext uri="{FF2B5EF4-FFF2-40B4-BE49-F238E27FC236}">
                <a16:creationId xmlns:a16="http://schemas.microsoft.com/office/drawing/2014/main" id="{61010C02-6189-DD72-2997-4513E8343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456" y="1357564"/>
            <a:ext cx="6498544" cy="4022204"/>
          </a:xfrm>
          <a:prstGeom prst="rect">
            <a:avLst/>
          </a:prstGeom>
        </p:spPr>
      </p:pic>
      <p:sp>
        <p:nvSpPr>
          <p:cNvPr id="9" name="TextBox 8">
            <a:extLst>
              <a:ext uri="{FF2B5EF4-FFF2-40B4-BE49-F238E27FC236}">
                <a16:creationId xmlns:a16="http://schemas.microsoft.com/office/drawing/2014/main" id="{C883087F-B8DF-7D1C-2A55-1BDD3B1654AF}"/>
              </a:ext>
            </a:extLst>
          </p:cNvPr>
          <p:cNvSpPr txBox="1"/>
          <p:nvPr/>
        </p:nvSpPr>
        <p:spPr>
          <a:xfrm>
            <a:off x="312516" y="1104574"/>
            <a:ext cx="5380940" cy="5016758"/>
          </a:xfrm>
          <a:prstGeom prst="rect">
            <a:avLst/>
          </a:prstGeom>
          <a:noFill/>
        </p:spPr>
        <p:txBody>
          <a:bodyPr wrap="square" rtlCol="0">
            <a:spAutoFit/>
          </a:bodyPr>
          <a:lstStyle/>
          <a:p>
            <a:r>
              <a:rPr lang="en-US" sz="2000" b="1" dirty="0"/>
              <a:t>What it shows:</a:t>
            </a:r>
            <a:br>
              <a:rPr lang="en-US" sz="2000" dirty="0"/>
            </a:br>
            <a:r>
              <a:rPr lang="en-US" sz="2000" dirty="0"/>
              <a:t>A bar chart displaying the count of different product labels such as </a:t>
            </a:r>
            <a:r>
              <a:rPr lang="en-US" sz="2000" i="1" dirty="0"/>
              <a:t>Moisturizer, Cleanser, Face Mask, Treatment</a:t>
            </a:r>
            <a:r>
              <a:rPr lang="en-US" sz="2000" dirty="0"/>
              <a:t>, etc.</a:t>
            </a:r>
          </a:p>
          <a:p>
            <a:endParaRPr lang="en-US" sz="2000" dirty="0"/>
          </a:p>
          <a:p>
            <a:r>
              <a:rPr lang="en-US" sz="2000" b="1" dirty="0"/>
              <a:t>Insights:</a:t>
            </a:r>
            <a:endParaRPr lang="en-US" sz="2000" dirty="0"/>
          </a:p>
          <a:p>
            <a:pPr>
              <a:buFont typeface="Arial" panose="020B0604020202020204" pitchFamily="34" charset="0"/>
              <a:buChar char="•"/>
            </a:pPr>
            <a:r>
              <a:rPr lang="en-US" sz="2000" b="1" dirty="0"/>
              <a:t>Moisturizer</a:t>
            </a:r>
            <a:r>
              <a:rPr lang="en-US" sz="2000" dirty="0"/>
              <a:t> and </a:t>
            </a:r>
            <a:r>
              <a:rPr lang="en-US" sz="2000" b="1" dirty="0"/>
              <a:t>Cleanser</a:t>
            </a:r>
            <a:r>
              <a:rPr lang="en-US" sz="2000" dirty="0"/>
              <a:t> labels are the most common.</a:t>
            </a:r>
          </a:p>
          <a:p>
            <a:pPr>
              <a:buFont typeface="Arial" panose="020B0604020202020204" pitchFamily="34" charset="0"/>
              <a:buChar char="•"/>
            </a:pPr>
            <a:r>
              <a:rPr lang="en-US" sz="2000" b="1" dirty="0"/>
              <a:t>Sun protection</a:t>
            </a:r>
            <a:r>
              <a:rPr lang="en-US" sz="2000" dirty="0"/>
              <a:t> and </a:t>
            </a:r>
            <a:r>
              <a:rPr lang="en-US" sz="2000" b="1" dirty="0"/>
              <a:t>Eye Cream</a:t>
            </a:r>
            <a:r>
              <a:rPr lang="en-US" sz="2000" dirty="0"/>
              <a:t> are among the least.</a:t>
            </a:r>
          </a:p>
          <a:p>
            <a:endParaRPr lang="en-US" sz="2000" dirty="0"/>
          </a:p>
          <a:p>
            <a:r>
              <a:rPr lang="en-US" sz="2000" b="1" dirty="0"/>
              <a:t>Why it matters:</a:t>
            </a:r>
            <a:br>
              <a:rPr lang="en-US" sz="2000" dirty="0"/>
            </a:br>
            <a:r>
              <a:rPr lang="en-US" sz="2000" dirty="0"/>
              <a:t>Helps understand the type of products dominating the market and the trends in consumer demand.</a:t>
            </a:r>
          </a:p>
          <a:p>
            <a:endParaRPr lang="en-IN" sz="2000" dirty="0"/>
          </a:p>
        </p:txBody>
      </p:sp>
      <p:sp>
        <p:nvSpPr>
          <p:cNvPr id="10" name="TextBox 9">
            <a:extLst>
              <a:ext uri="{FF2B5EF4-FFF2-40B4-BE49-F238E27FC236}">
                <a16:creationId xmlns:a16="http://schemas.microsoft.com/office/drawing/2014/main" id="{C994614B-A17B-57FE-213A-AA9660933B65}"/>
              </a:ext>
            </a:extLst>
          </p:cNvPr>
          <p:cNvSpPr txBox="1"/>
          <p:nvPr/>
        </p:nvSpPr>
        <p:spPr>
          <a:xfrm>
            <a:off x="3569501" y="361952"/>
            <a:ext cx="4247909"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Label Count</a:t>
            </a:r>
          </a:p>
        </p:txBody>
      </p:sp>
    </p:spTree>
    <p:extLst>
      <p:ext uri="{BB962C8B-B14F-4D97-AF65-F5344CB8AC3E}">
        <p14:creationId xmlns:p14="http://schemas.microsoft.com/office/powerpoint/2010/main" val="876101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40BE-3694-82BF-DE59-ED4B7921104B}"/>
              </a:ext>
            </a:extLst>
          </p:cNvPr>
          <p:cNvSpPr>
            <a:spLocks noGrp="1"/>
          </p:cNvSpPr>
          <p:nvPr>
            <p:ph type="title"/>
          </p:nvPr>
        </p:nvSpPr>
        <p:spPr/>
        <p:txBody>
          <a:bodyPr/>
          <a:lstStyle/>
          <a:p>
            <a:endParaRPr lang="en-IN"/>
          </a:p>
        </p:txBody>
      </p:sp>
      <p:pic>
        <p:nvPicPr>
          <p:cNvPr id="7" name="Content Placeholder 6" descr="A white background with black dots&#10;&#10;AI-generated content may be incorrect.">
            <a:extLst>
              <a:ext uri="{FF2B5EF4-FFF2-40B4-BE49-F238E27FC236}">
                <a16:creationId xmlns:a16="http://schemas.microsoft.com/office/drawing/2014/main" id="{46767B8E-36EA-B20A-17DB-2E222CFC86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505"/>
            <a:ext cx="12192000" cy="6844495"/>
          </a:xfrm>
        </p:spPr>
      </p:pic>
      <p:pic>
        <p:nvPicPr>
          <p:cNvPr id="8" name="Content Placeholder 4" descr="A graph on a white surface&#10;&#10;AI-generated content may be incorrect.">
            <a:extLst>
              <a:ext uri="{FF2B5EF4-FFF2-40B4-BE49-F238E27FC236}">
                <a16:creationId xmlns:a16="http://schemas.microsoft.com/office/drawing/2014/main" id="{DC8DCE7B-0F49-3068-B40C-1E911DCC9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8222"/>
            <a:ext cx="5864507" cy="4948177"/>
          </a:xfrm>
          <a:prstGeom prst="rect">
            <a:avLst/>
          </a:prstGeom>
        </p:spPr>
      </p:pic>
      <p:sp>
        <p:nvSpPr>
          <p:cNvPr id="9" name="TextBox 8">
            <a:extLst>
              <a:ext uri="{FF2B5EF4-FFF2-40B4-BE49-F238E27FC236}">
                <a16:creationId xmlns:a16="http://schemas.microsoft.com/office/drawing/2014/main" id="{BB5C778A-BDA8-4FD0-BDC0-4C3146371083}"/>
              </a:ext>
            </a:extLst>
          </p:cNvPr>
          <p:cNvSpPr txBox="1"/>
          <p:nvPr/>
        </p:nvSpPr>
        <p:spPr>
          <a:xfrm>
            <a:off x="115747" y="1158222"/>
            <a:ext cx="5864507" cy="4401205"/>
          </a:xfrm>
          <a:prstGeom prst="rect">
            <a:avLst/>
          </a:prstGeom>
          <a:noFill/>
        </p:spPr>
        <p:txBody>
          <a:bodyPr wrap="square" rtlCol="0">
            <a:spAutoFit/>
          </a:bodyPr>
          <a:lstStyle/>
          <a:p>
            <a:r>
              <a:rPr lang="en-US" sz="2000" b="1" dirty="0"/>
              <a:t>What it shows:</a:t>
            </a:r>
            <a:br>
              <a:rPr lang="en-US" sz="2000" dirty="0"/>
            </a:br>
            <a:r>
              <a:rPr lang="en-US" sz="2000" dirty="0"/>
              <a:t>A box plot visualizing the price distribution of products for each brand.</a:t>
            </a:r>
          </a:p>
          <a:p>
            <a:endParaRPr lang="en-US" sz="2000" dirty="0"/>
          </a:p>
          <a:p>
            <a:r>
              <a:rPr lang="en-US" sz="2000" b="1" dirty="0"/>
              <a:t>Insights:</a:t>
            </a:r>
            <a:endParaRPr lang="en-US" sz="2000" dirty="0"/>
          </a:p>
          <a:p>
            <a:pPr>
              <a:buFont typeface="Arial" panose="020B0604020202020204" pitchFamily="34" charset="0"/>
              <a:buChar char="•"/>
            </a:pPr>
            <a:r>
              <a:rPr lang="en-US" sz="2000" dirty="0"/>
              <a:t>Majority of product prices are below ₹2000.</a:t>
            </a:r>
          </a:p>
          <a:p>
            <a:pPr>
              <a:buFont typeface="Arial" panose="020B0604020202020204" pitchFamily="34" charset="0"/>
              <a:buChar char="•"/>
            </a:pPr>
            <a:r>
              <a:rPr lang="en-US" sz="2000" dirty="0"/>
              <a:t>Some luxury brands have products priced as high as ₹5000 and above.</a:t>
            </a:r>
          </a:p>
          <a:p>
            <a:endParaRPr lang="en-US" sz="2000" dirty="0"/>
          </a:p>
          <a:p>
            <a:r>
              <a:rPr lang="en-US" sz="2000" b="1" dirty="0"/>
              <a:t>Why it matters:</a:t>
            </a:r>
            <a:br>
              <a:rPr lang="en-US" sz="2000" dirty="0"/>
            </a:br>
            <a:r>
              <a:rPr lang="en-US" sz="2000" dirty="0"/>
              <a:t>Gives an overview of how brands position themselves — whether as affordable, mid-range, or premium.</a:t>
            </a:r>
          </a:p>
          <a:p>
            <a:endParaRPr lang="en-IN" sz="2000" dirty="0"/>
          </a:p>
        </p:txBody>
      </p:sp>
      <p:sp>
        <p:nvSpPr>
          <p:cNvPr id="10" name="TextBox 9">
            <a:extLst>
              <a:ext uri="{FF2B5EF4-FFF2-40B4-BE49-F238E27FC236}">
                <a16:creationId xmlns:a16="http://schemas.microsoft.com/office/drawing/2014/main" id="{E795C1EE-C8DE-8B14-4ECE-E2CBC43F0C75}"/>
              </a:ext>
            </a:extLst>
          </p:cNvPr>
          <p:cNvSpPr txBox="1"/>
          <p:nvPr/>
        </p:nvSpPr>
        <p:spPr>
          <a:xfrm>
            <a:off x="3341225" y="382269"/>
            <a:ext cx="5509550" cy="369332"/>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Price Vs Brand</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54625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3148</TotalTime>
  <Words>1482</Words>
  <Application>Microsoft Office PowerPoint</Application>
  <PresentationFormat>Widescreen</PresentationFormat>
  <Paragraphs>111</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Aharoni</vt:lpstr>
      <vt:lpstr>Algerian</vt:lpstr>
      <vt:lpstr>Aptos</vt:lpstr>
      <vt:lpstr>Aptos Display</vt:lpstr>
      <vt:lpstr>Arial</vt:lpstr>
      <vt:lpstr>Arial Narrow</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Nagaraj Manku</dc:creator>
  <cp:lastModifiedBy>Nagaraj Manku</cp:lastModifiedBy>
  <cp:revision>4</cp:revision>
  <dcterms:created xsi:type="dcterms:W3CDTF">2025-07-02T05:48:28Z</dcterms:created>
  <dcterms:modified xsi:type="dcterms:W3CDTF">2025-07-04T10:25:25Z</dcterms:modified>
</cp:coreProperties>
</file>